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1.xml" ContentType="application/vnd.openxmlformats-officedocument.presentationml.notesSlide+xml"/>
  <Override PartName="/ppt/comments/comment6.xml" ContentType="application/vnd.openxmlformats-officedocument.presentationml.comments+xml"/>
  <Override PartName="/ppt/comments/comment7.xml" ContentType="application/vnd.openxmlformats-officedocument.presentationml.comments+xml"/>
  <Override PartName="/ppt/notesSlides/notesSlide2.xml" ContentType="application/vnd.openxmlformats-officedocument.presentationml.notesSlide+xml"/>
  <Override PartName="/ppt/comments/comment8.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notesSlides/notesSlide3.xml" ContentType="application/vnd.openxmlformats-officedocument.presentationml.notesSlide+xml"/>
  <Override PartName="/ppt/comments/comment13.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4.xml" ContentType="application/vnd.openxmlformats-officedocument.presentationml.comments+xml"/>
  <Override PartName="/ppt/notesSlides/notesSlide4.xml" ContentType="application/vnd.openxmlformats-officedocument.presentationml.notesSlide+xml"/>
  <Override PartName="/ppt/comments/comment15.xml" ContentType="application/vnd.openxmlformats-officedocument.presentationml.comments+xml"/>
  <Override PartName="/ppt/comments/comment16.xml" ContentType="application/vnd.openxmlformats-officedocument.presentationml.comments+xml"/>
  <Override PartName="/ppt/comments/comment17.xml" ContentType="application/vnd.openxmlformats-officedocument.presentationml.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18.xml" ContentType="application/vnd.openxmlformats-officedocument.presentationml.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19.xml" ContentType="application/vnd.openxmlformats-officedocument.presentationml.comments+xml"/>
  <Override PartName="/ppt/comments/comment20.xml" ContentType="application/vnd.openxmlformats-officedocument.presentationml.comments+xml"/>
  <Override PartName="/ppt/tags/tag1.xml" ContentType="application/vnd.openxmlformats-officedocument.presentationml.tags+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omments/comment21.xml" ContentType="application/vnd.openxmlformats-officedocument.presentationml.comments+xml"/>
  <Override PartName="/ppt/comments/comment22.xml" ContentType="application/vnd.openxmlformats-officedocument.presentationml.comments+xml"/>
  <Override PartName="/ppt/comments/comment23.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comment24.xml" ContentType="application/vnd.openxmlformats-officedocument.presentationml.comments+xml"/>
  <Override PartName="/ppt/comments/comment25.xml" ContentType="application/vnd.openxmlformats-officedocument.presentationml.comments+xml"/>
  <Override PartName="/ppt/tags/tag2.xml" ContentType="application/vnd.openxmlformats-officedocument.presentationml.tags+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omments/comment26.xml" ContentType="application/vnd.openxmlformats-officedocument.presentationml.comments+xml"/>
  <Override PartName="/ppt/notesSlides/notesSlide7.xml" ContentType="application/vnd.openxmlformats-officedocument.presentationml.notesSlide+xml"/>
  <Override PartName="/ppt/comments/comment27.xml" ContentType="application/vnd.openxmlformats-officedocument.presentationml.comments+xml"/>
  <Override PartName="/ppt/comments/comment28.xml" ContentType="application/vnd.openxmlformats-officedocument.presentationml.comments+xml"/>
  <Override PartName="/ppt/comments/comment29.xml" ContentType="application/vnd.openxmlformats-officedocument.presentationml.comments+xml"/>
  <Override PartName="/ppt/notesSlides/notesSlide8.xml" ContentType="application/vnd.openxmlformats-officedocument.presentationml.notesSlide+xml"/>
  <Override PartName="/ppt/comments/comment30.xml" ContentType="application/vnd.openxmlformats-officedocument.presentationml.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omments/comment31.xml" ContentType="application/vnd.openxmlformats-officedocument.presentationml.comments+xml"/>
  <Override PartName="/ppt/comments/comment32.xml" ContentType="application/vnd.openxmlformats-officedocument.presentationml.comments+xml"/>
  <Override PartName="/ppt/tags/tag3.xml" ContentType="application/vnd.openxmlformats-officedocument.presentationml.tags+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comment33.xml" ContentType="application/vnd.openxmlformats-officedocument.presentationml.comments+xml"/>
  <Override PartName="/ppt/tags/tag4.xml" ContentType="application/vnd.openxmlformats-officedocument.presentationml.tags+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omments/comment34.xml" ContentType="application/vnd.openxmlformats-officedocument.presentationml.comments+xml"/>
  <Override PartName="/ppt/tags/tag5.xml" ContentType="application/vnd.openxmlformats-officedocument.presentationml.tags+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omments/comment35.xml" ContentType="application/vnd.openxmlformats-officedocument.presentationml.comment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omments/comment36.xml" ContentType="application/vnd.openxmlformats-officedocument.presentationml.comment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511" r:id="rId2"/>
    <p:sldId id="413" r:id="rId3"/>
    <p:sldId id="258" r:id="rId4"/>
    <p:sldId id="512" r:id="rId5"/>
    <p:sldId id="256" r:id="rId6"/>
    <p:sldId id="481" r:id="rId7"/>
    <p:sldId id="523" r:id="rId8"/>
    <p:sldId id="483" r:id="rId9"/>
    <p:sldId id="482" r:id="rId10"/>
    <p:sldId id="484" r:id="rId11"/>
    <p:sldId id="485" r:id="rId12"/>
    <p:sldId id="486" r:id="rId13"/>
    <p:sldId id="528" r:id="rId14"/>
    <p:sldId id="491" r:id="rId15"/>
    <p:sldId id="488" r:id="rId16"/>
    <p:sldId id="513" r:id="rId17"/>
    <p:sldId id="514" r:id="rId18"/>
    <p:sldId id="291" r:id="rId19"/>
    <p:sldId id="492" r:id="rId20"/>
    <p:sldId id="526" r:id="rId21"/>
    <p:sldId id="295" r:id="rId22"/>
    <p:sldId id="493" r:id="rId23"/>
    <p:sldId id="533" r:id="rId24"/>
    <p:sldId id="525" r:id="rId25"/>
    <p:sldId id="292" r:id="rId26"/>
    <p:sldId id="496" r:id="rId27"/>
    <p:sldId id="527" r:id="rId28"/>
    <p:sldId id="498" r:id="rId29"/>
    <p:sldId id="518" r:id="rId30"/>
    <p:sldId id="529" r:id="rId31"/>
    <p:sldId id="531" r:id="rId32"/>
    <p:sldId id="522" r:id="rId33"/>
    <p:sldId id="499" r:id="rId34"/>
    <p:sldId id="520" r:id="rId35"/>
    <p:sldId id="264" r:id="rId36"/>
    <p:sldId id="530" r:id="rId37"/>
    <p:sldId id="516" r:id="rId38"/>
    <p:sldId id="532" r:id="rId39"/>
    <p:sldId id="521" r:id="rId40"/>
    <p:sldId id="524" r:id="rId41"/>
    <p:sldId id="273" r:id="rId42"/>
    <p:sldId id="497" r:id="rId43"/>
    <p:sldId id="502" r:id="rId44"/>
    <p:sldId id="503" r:id="rId45"/>
    <p:sldId id="282" r:id="rId46"/>
    <p:sldId id="283" r:id="rId47"/>
    <p:sldId id="489" r:id="rId48"/>
    <p:sldId id="284" r:id="rId49"/>
    <p:sldId id="45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o, Katy (CDC/DDPHSIS/CGH/DGHT)" initials="YK(" lastIdx="29" clrIdx="0">
    <p:extLst>
      <p:ext uri="{19B8F6BF-5375-455C-9EA6-DF929625EA0E}">
        <p15:presenceInfo xmlns:p15="http://schemas.microsoft.com/office/powerpoint/2012/main" userId="S::dbx4@cdc.gov::7c53ef93-1f20-43c2-8b8d-95f640fb9f61" providerId="AD"/>
      </p:ext>
    </p:extLst>
  </p:cmAuthor>
  <p:cmAuthor id="2" name="Barbara McKinney" initials="BM" lastIdx="34" clrIdx="1">
    <p:extLst>
      <p:ext uri="{19B8F6BF-5375-455C-9EA6-DF929625EA0E}">
        <p15:presenceInfo xmlns:p15="http://schemas.microsoft.com/office/powerpoint/2012/main" userId="b8effbe2df3cf07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6"/>
    <p:restoredTop sz="96327"/>
  </p:normalViewPr>
  <p:slideViewPr>
    <p:cSldViewPr snapToGrid="0" snapToObjects="1">
      <p:cViewPr varScale="1">
        <p:scale>
          <a:sx n="63" d="100"/>
          <a:sy n="63" d="100"/>
        </p:scale>
        <p:origin x="58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dbx4\Desktop\My%20Local%20Only%20Files\Northen%20Region%20LS2%20Presentations\Commented\Barbara\Kuwadzana%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2000" b="1">
                <a:solidFill>
                  <a:schemeClr val="tx1"/>
                </a:solidFill>
              </a:rPr>
              <a:t>Aim 1 Baseline</a:t>
            </a:r>
          </a:p>
        </c:rich>
      </c:tx>
      <c:layout>
        <c:manualLayout>
          <c:xMode val="edge"/>
          <c:yMode val="edge"/>
          <c:x val="0.35823329558323896"/>
          <c:y val="5.58909009613235E-3"/>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473324135855646"/>
          <c:y val="0.14944038685305183"/>
          <c:w val="0.58317213905992882"/>
          <c:h val="0.39337999416739572"/>
        </c:manualLayout>
      </c:layout>
      <c:barChart>
        <c:barDir val="col"/>
        <c:grouping val="clustered"/>
        <c:varyColors val="0"/>
        <c:ser>
          <c:idx val="0"/>
          <c:order val="0"/>
          <c:tx>
            <c:strRef>
              <c:f>Sheet1!$B$2</c:f>
              <c:strCache>
                <c:ptCount val="1"/>
                <c:pt idx="0">
                  <c:v>Numerator</c:v>
                </c:pt>
              </c:strCache>
            </c:strRef>
          </c:tx>
          <c:spPr>
            <a:noFill/>
            <a:ln>
              <a:noFill/>
            </a:ln>
            <a:effectLst/>
          </c:spPr>
          <c:invertIfNegative val="0"/>
          <c:cat>
            <c:numRef>
              <c:f>Sheet1!$A$3:$A$8</c:f>
              <c:numCache>
                <c:formatCode>mmm\-yy</c:formatCode>
                <c:ptCount val="6"/>
                <c:pt idx="0">
                  <c:v>43374</c:v>
                </c:pt>
                <c:pt idx="1">
                  <c:v>43405</c:v>
                </c:pt>
                <c:pt idx="2">
                  <c:v>43435</c:v>
                </c:pt>
                <c:pt idx="3">
                  <c:v>43466</c:v>
                </c:pt>
                <c:pt idx="4">
                  <c:v>43497</c:v>
                </c:pt>
                <c:pt idx="5">
                  <c:v>43525</c:v>
                </c:pt>
              </c:numCache>
            </c:numRef>
          </c:cat>
          <c:val>
            <c:numRef>
              <c:f>Sheet1!$B$3:$B$8</c:f>
              <c:numCache>
                <c:formatCode>General</c:formatCode>
                <c:ptCount val="6"/>
                <c:pt idx="0">
                  <c:v>5</c:v>
                </c:pt>
                <c:pt idx="1">
                  <c:v>4</c:v>
                </c:pt>
                <c:pt idx="2">
                  <c:v>6</c:v>
                </c:pt>
                <c:pt idx="3">
                  <c:v>3</c:v>
                </c:pt>
                <c:pt idx="4">
                  <c:v>3</c:v>
                </c:pt>
                <c:pt idx="5">
                  <c:v>2</c:v>
                </c:pt>
              </c:numCache>
            </c:numRef>
          </c:val>
          <c:extLst>
            <c:ext xmlns:c16="http://schemas.microsoft.com/office/drawing/2014/chart" uri="{C3380CC4-5D6E-409C-BE32-E72D297353CC}">
              <c16:uniqueId val="{00000000-B042-413B-BB4B-FB06689304D6}"/>
            </c:ext>
          </c:extLst>
        </c:ser>
        <c:ser>
          <c:idx val="1"/>
          <c:order val="1"/>
          <c:tx>
            <c:strRef>
              <c:f>Sheet1!$C$2</c:f>
              <c:strCache>
                <c:ptCount val="1"/>
                <c:pt idx="0">
                  <c:v>Denominator</c:v>
                </c:pt>
              </c:strCache>
            </c:strRef>
          </c:tx>
          <c:spPr>
            <a:noFill/>
            <a:ln>
              <a:noFill/>
            </a:ln>
            <a:effectLst/>
          </c:spPr>
          <c:invertIfNegative val="0"/>
          <c:cat>
            <c:numRef>
              <c:f>Sheet1!$A$3:$A$8</c:f>
              <c:numCache>
                <c:formatCode>mmm\-yy</c:formatCode>
                <c:ptCount val="6"/>
                <c:pt idx="0">
                  <c:v>43374</c:v>
                </c:pt>
                <c:pt idx="1">
                  <c:v>43405</c:v>
                </c:pt>
                <c:pt idx="2">
                  <c:v>43435</c:v>
                </c:pt>
                <c:pt idx="3">
                  <c:v>43466</c:v>
                </c:pt>
                <c:pt idx="4">
                  <c:v>43497</c:v>
                </c:pt>
                <c:pt idx="5">
                  <c:v>43525</c:v>
                </c:pt>
              </c:numCache>
            </c:numRef>
          </c:cat>
          <c:val>
            <c:numRef>
              <c:f>Sheet1!$C$3:$C$8</c:f>
              <c:numCache>
                <c:formatCode>General</c:formatCode>
                <c:ptCount val="6"/>
                <c:pt idx="0">
                  <c:v>25</c:v>
                </c:pt>
                <c:pt idx="1">
                  <c:v>25</c:v>
                </c:pt>
                <c:pt idx="2">
                  <c:v>25</c:v>
                </c:pt>
                <c:pt idx="3">
                  <c:v>25</c:v>
                </c:pt>
                <c:pt idx="4">
                  <c:v>25</c:v>
                </c:pt>
                <c:pt idx="5">
                  <c:v>25</c:v>
                </c:pt>
              </c:numCache>
            </c:numRef>
          </c:val>
          <c:extLst>
            <c:ext xmlns:c16="http://schemas.microsoft.com/office/drawing/2014/chart" uri="{C3380CC4-5D6E-409C-BE32-E72D297353CC}">
              <c16:uniqueId val="{00000001-B042-413B-BB4B-FB06689304D6}"/>
            </c:ext>
          </c:extLst>
        </c:ser>
        <c:dLbls>
          <c:showLegendKey val="0"/>
          <c:showVal val="0"/>
          <c:showCatName val="0"/>
          <c:showSerName val="0"/>
          <c:showPercent val="0"/>
          <c:showBubbleSize val="0"/>
        </c:dLbls>
        <c:gapWidth val="219"/>
        <c:overlap val="-27"/>
        <c:axId val="372630399"/>
        <c:axId val="266035071"/>
      </c:barChart>
      <c:lineChart>
        <c:grouping val="standard"/>
        <c:varyColors val="0"/>
        <c:ser>
          <c:idx val="2"/>
          <c:order val="2"/>
          <c:tx>
            <c:strRef>
              <c:f>Sheet1!$D$2</c:f>
              <c:strCache>
                <c:ptCount val="1"/>
                <c:pt idx="0">
                  <c:v>Indicator</c:v>
                </c:pt>
              </c:strCache>
            </c:strRef>
          </c:tx>
          <c:spPr>
            <a:ln w="28575" cap="rnd">
              <a:solidFill>
                <a:schemeClr val="accent3"/>
              </a:solidFill>
              <a:round/>
            </a:ln>
            <a:effectLst/>
          </c:spPr>
          <c:marker>
            <c:symbol val="square"/>
            <c:size val="10"/>
            <c:spPr>
              <a:solidFill>
                <a:schemeClr val="tx1"/>
              </a:solidFill>
              <a:ln w="9525">
                <a:noFill/>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Sheet1!$A$3:$A$8</c:f>
              <c:numCache>
                <c:formatCode>mmm\-yy</c:formatCode>
                <c:ptCount val="6"/>
                <c:pt idx="0">
                  <c:v>43374</c:v>
                </c:pt>
                <c:pt idx="1">
                  <c:v>43405</c:v>
                </c:pt>
                <c:pt idx="2">
                  <c:v>43435</c:v>
                </c:pt>
                <c:pt idx="3">
                  <c:v>43466</c:v>
                </c:pt>
                <c:pt idx="4">
                  <c:v>43497</c:v>
                </c:pt>
                <c:pt idx="5">
                  <c:v>43525</c:v>
                </c:pt>
              </c:numCache>
            </c:numRef>
          </c:cat>
          <c:val>
            <c:numRef>
              <c:f>Sheet1!$D$3:$D$8</c:f>
              <c:numCache>
                <c:formatCode>0%</c:formatCode>
                <c:ptCount val="6"/>
                <c:pt idx="0">
                  <c:v>0.2</c:v>
                </c:pt>
                <c:pt idx="1">
                  <c:v>0.16</c:v>
                </c:pt>
                <c:pt idx="2">
                  <c:v>0.24</c:v>
                </c:pt>
                <c:pt idx="3">
                  <c:v>0.12</c:v>
                </c:pt>
                <c:pt idx="4">
                  <c:v>0.12</c:v>
                </c:pt>
                <c:pt idx="5">
                  <c:v>0.08</c:v>
                </c:pt>
              </c:numCache>
            </c:numRef>
          </c:val>
          <c:smooth val="0"/>
          <c:extLst>
            <c:ext xmlns:c16="http://schemas.microsoft.com/office/drawing/2014/chart" uri="{C3380CC4-5D6E-409C-BE32-E72D297353CC}">
              <c16:uniqueId val="{00000002-B042-413B-BB4B-FB06689304D6}"/>
            </c:ext>
          </c:extLst>
        </c:ser>
        <c:dLbls>
          <c:showLegendKey val="0"/>
          <c:showVal val="0"/>
          <c:showCatName val="0"/>
          <c:showSerName val="0"/>
          <c:showPercent val="0"/>
          <c:showBubbleSize val="0"/>
        </c:dLbls>
        <c:marker val="1"/>
        <c:smooth val="0"/>
        <c:axId val="372635599"/>
        <c:axId val="266030911"/>
      </c:lineChart>
      <c:dateAx>
        <c:axId val="372630399"/>
        <c:scaling>
          <c:orientation val="minMax"/>
        </c:scaling>
        <c:delete val="1"/>
        <c:axPos val="b"/>
        <c:numFmt formatCode="mmm\-yy" sourceLinked="1"/>
        <c:majorTickMark val="out"/>
        <c:minorTickMark val="none"/>
        <c:tickLblPos val="nextTo"/>
        <c:crossAx val="266035071"/>
        <c:crosses val="autoZero"/>
        <c:auto val="1"/>
        <c:lblOffset val="100"/>
        <c:baseTimeUnit val="months"/>
      </c:dateAx>
      <c:valAx>
        <c:axId val="2660350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72630399"/>
        <c:crosses val="autoZero"/>
        <c:crossBetween val="between"/>
      </c:valAx>
      <c:valAx>
        <c:axId val="266030911"/>
        <c:scaling>
          <c:orientation val="minMax"/>
          <c:max val="1"/>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72635599"/>
        <c:crosses val="max"/>
        <c:crossBetween val="between"/>
        <c:majorUnit val="0.2"/>
      </c:valAx>
      <c:dateAx>
        <c:axId val="372635599"/>
        <c:scaling>
          <c:orientation val="minMax"/>
        </c:scaling>
        <c:delete val="1"/>
        <c:axPos val="b"/>
        <c:numFmt formatCode="mmm\-yy" sourceLinked="1"/>
        <c:majorTickMark val="out"/>
        <c:minorTickMark val="none"/>
        <c:tickLblPos val="nextTo"/>
        <c:crossAx val="266030911"/>
        <c:crosses val="autoZero"/>
        <c:auto val="1"/>
        <c:lblOffset val="100"/>
        <c:baseTimeUnit val="months"/>
      </c:dateAx>
      <c:dTable>
        <c:showHorzBorder val="1"/>
        <c:showVertBorder val="1"/>
        <c:showOutline val="1"/>
        <c:showKeys val="0"/>
        <c:spPr>
          <a:noFill/>
          <a:ln w="9525" cap="flat" cmpd="sng" algn="ctr">
            <a:solidFill>
              <a:schemeClr val="tx1"/>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2000" b="1">
                <a:solidFill>
                  <a:schemeClr val="tx1"/>
                </a:solidFill>
              </a:rPr>
              <a:t>After Improvement</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824759405074365"/>
          <c:y val="0.25967592592592598"/>
          <c:w val="0.74462970253718297"/>
          <c:h val="0.41132035578885973"/>
        </c:manualLayout>
      </c:layout>
      <c:barChart>
        <c:barDir val="col"/>
        <c:grouping val="clustered"/>
        <c:varyColors val="0"/>
        <c:ser>
          <c:idx val="0"/>
          <c:order val="0"/>
          <c:tx>
            <c:strRef>
              <c:f>Sheet1!$B$14</c:f>
              <c:strCache>
                <c:ptCount val="1"/>
                <c:pt idx="0">
                  <c:v>Numerator</c:v>
                </c:pt>
              </c:strCache>
            </c:strRef>
          </c:tx>
          <c:spPr>
            <a:no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01-26DA-4A8F-9F72-17CA904F51D9}"/>
              </c:ext>
            </c:extLst>
          </c:dPt>
          <c:cat>
            <c:numRef>
              <c:f>Sheet1!$A$15:$A$17</c:f>
              <c:numCache>
                <c:formatCode>mmm\-yy</c:formatCode>
                <c:ptCount val="3"/>
                <c:pt idx="0">
                  <c:v>43770</c:v>
                </c:pt>
                <c:pt idx="1">
                  <c:v>43800</c:v>
                </c:pt>
                <c:pt idx="2">
                  <c:v>43831</c:v>
                </c:pt>
              </c:numCache>
            </c:numRef>
          </c:cat>
          <c:val>
            <c:numRef>
              <c:f>Sheet1!$B$15:$B$17</c:f>
              <c:numCache>
                <c:formatCode>General</c:formatCode>
                <c:ptCount val="3"/>
                <c:pt idx="0">
                  <c:v>25</c:v>
                </c:pt>
                <c:pt idx="1">
                  <c:v>25</c:v>
                </c:pt>
                <c:pt idx="2">
                  <c:v>25</c:v>
                </c:pt>
              </c:numCache>
            </c:numRef>
          </c:val>
          <c:extLst>
            <c:ext xmlns:c16="http://schemas.microsoft.com/office/drawing/2014/chart" uri="{C3380CC4-5D6E-409C-BE32-E72D297353CC}">
              <c16:uniqueId val="{00000002-26DA-4A8F-9F72-17CA904F51D9}"/>
            </c:ext>
          </c:extLst>
        </c:ser>
        <c:ser>
          <c:idx val="1"/>
          <c:order val="1"/>
          <c:tx>
            <c:strRef>
              <c:f>Sheet1!$C$14</c:f>
              <c:strCache>
                <c:ptCount val="1"/>
                <c:pt idx="0">
                  <c:v>Denominator</c:v>
                </c:pt>
              </c:strCache>
            </c:strRef>
          </c:tx>
          <c:spPr>
            <a:noFill/>
            <a:ln>
              <a:noFill/>
            </a:ln>
            <a:effectLst/>
          </c:spPr>
          <c:invertIfNegative val="0"/>
          <c:cat>
            <c:numRef>
              <c:f>Sheet1!$A$15:$A$17</c:f>
              <c:numCache>
                <c:formatCode>mmm\-yy</c:formatCode>
                <c:ptCount val="3"/>
                <c:pt idx="0">
                  <c:v>43770</c:v>
                </c:pt>
                <c:pt idx="1">
                  <c:v>43800</c:v>
                </c:pt>
                <c:pt idx="2">
                  <c:v>43831</c:v>
                </c:pt>
              </c:numCache>
            </c:numRef>
          </c:cat>
          <c:val>
            <c:numRef>
              <c:f>Sheet1!$C$15:$C$17</c:f>
              <c:numCache>
                <c:formatCode>General</c:formatCode>
                <c:ptCount val="3"/>
                <c:pt idx="0">
                  <c:v>25</c:v>
                </c:pt>
                <c:pt idx="1">
                  <c:v>25</c:v>
                </c:pt>
                <c:pt idx="2">
                  <c:v>25</c:v>
                </c:pt>
              </c:numCache>
            </c:numRef>
          </c:val>
          <c:extLst>
            <c:ext xmlns:c16="http://schemas.microsoft.com/office/drawing/2014/chart" uri="{C3380CC4-5D6E-409C-BE32-E72D297353CC}">
              <c16:uniqueId val="{00000003-26DA-4A8F-9F72-17CA904F51D9}"/>
            </c:ext>
          </c:extLst>
        </c:ser>
        <c:dLbls>
          <c:showLegendKey val="0"/>
          <c:showVal val="0"/>
          <c:showCatName val="0"/>
          <c:showSerName val="0"/>
          <c:showPercent val="0"/>
          <c:showBubbleSize val="0"/>
        </c:dLbls>
        <c:gapWidth val="219"/>
        <c:overlap val="-27"/>
        <c:axId val="362037983"/>
        <c:axId val="431206191"/>
      </c:barChart>
      <c:lineChart>
        <c:grouping val="standard"/>
        <c:varyColors val="0"/>
        <c:ser>
          <c:idx val="2"/>
          <c:order val="2"/>
          <c:tx>
            <c:strRef>
              <c:f>Sheet1!$D$14</c:f>
              <c:strCache>
                <c:ptCount val="1"/>
                <c:pt idx="0">
                  <c:v>Indicator</c:v>
                </c:pt>
              </c:strCache>
            </c:strRef>
          </c:tx>
          <c:spPr>
            <a:ln w="28575" cap="rnd">
              <a:solidFill>
                <a:schemeClr val="tx1"/>
              </a:solidFill>
              <a:round/>
            </a:ln>
            <a:effectLst/>
          </c:spPr>
          <c:marker>
            <c:symbol val="square"/>
            <c:size val="10"/>
            <c:spPr>
              <a:solidFill>
                <a:schemeClr val="tx1"/>
              </a:solidFill>
              <a:ln w="9525">
                <a:noFill/>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Sheet1!$A$15:$A$17</c:f>
              <c:numCache>
                <c:formatCode>mmm\-yy</c:formatCode>
                <c:ptCount val="3"/>
                <c:pt idx="0">
                  <c:v>43770</c:v>
                </c:pt>
                <c:pt idx="1">
                  <c:v>43800</c:v>
                </c:pt>
                <c:pt idx="2">
                  <c:v>43831</c:v>
                </c:pt>
              </c:numCache>
            </c:numRef>
          </c:cat>
          <c:val>
            <c:numRef>
              <c:f>Sheet1!$D$15:$D$17</c:f>
              <c:numCache>
                <c:formatCode>0%</c:formatCode>
                <c:ptCount val="3"/>
                <c:pt idx="0">
                  <c:v>1</c:v>
                </c:pt>
                <c:pt idx="1">
                  <c:v>1</c:v>
                </c:pt>
                <c:pt idx="2">
                  <c:v>1</c:v>
                </c:pt>
              </c:numCache>
            </c:numRef>
          </c:val>
          <c:smooth val="0"/>
          <c:extLst>
            <c:ext xmlns:c16="http://schemas.microsoft.com/office/drawing/2014/chart" uri="{C3380CC4-5D6E-409C-BE32-E72D297353CC}">
              <c16:uniqueId val="{00000004-26DA-4A8F-9F72-17CA904F51D9}"/>
            </c:ext>
          </c:extLst>
        </c:ser>
        <c:dLbls>
          <c:showLegendKey val="0"/>
          <c:showVal val="0"/>
          <c:showCatName val="0"/>
          <c:showSerName val="0"/>
          <c:showPercent val="0"/>
          <c:showBubbleSize val="0"/>
        </c:dLbls>
        <c:marker val="1"/>
        <c:smooth val="0"/>
        <c:axId val="362035583"/>
        <c:axId val="431219503"/>
      </c:lineChart>
      <c:dateAx>
        <c:axId val="362037983"/>
        <c:scaling>
          <c:orientation val="minMax"/>
        </c:scaling>
        <c:delete val="1"/>
        <c:axPos val="b"/>
        <c:numFmt formatCode="mmm\-yy" sourceLinked="1"/>
        <c:majorTickMark val="out"/>
        <c:minorTickMark val="none"/>
        <c:tickLblPos val="nextTo"/>
        <c:crossAx val="431206191"/>
        <c:crosses val="autoZero"/>
        <c:auto val="1"/>
        <c:lblOffset val="100"/>
        <c:baseTimeUnit val="months"/>
      </c:dateAx>
      <c:valAx>
        <c:axId val="4312061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362037983"/>
        <c:crosses val="autoZero"/>
        <c:crossBetween val="between"/>
      </c:valAx>
      <c:valAx>
        <c:axId val="431219503"/>
        <c:scaling>
          <c:orientation val="minMax"/>
          <c:max val="1"/>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62035583"/>
        <c:crosses val="max"/>
        <c:crossBetween val="between"/>
        <c:majorUnit val="0.2"/>
      </c:valAx>
      <c:dateAx>
        <c:axId val="362035583"/>
        <c:scaling>
          <c:orientation val="minMax"/>
        </c:scaling>
        <c:delete val="1"/>
        <c:axPos val="b"/>
        <c:numFmt formatCode="mmm\-yy" sourceLinked="1"/>
        <c:majorTickMark val="out"/>
        <c:minorTickMark val="none"/>
        <c:tickLblPos val="nextTo"/>
        <c:crossAx val="431219503"/>
        <c:crosses val="autoZero"/>
        <c:auto val="1"/>
        <c:lblOffset val="100"/>
        <c:baseTimeUnit val="months"/>
      </c:dateAx>
      <c:dTable>
        <c:showHorzBorder val="1"/>
        <c:showVertBorder val="1"/>
        <c:showOutline val="1"/>
        <c:showKeys val="0"/>
        <c:spPr>
          <a:noFill/>
          <a:ln w="9525" cap="flat" cmpd="sng" algn="ctr">
            <a:solidFill>
              <a:schemeClr val="tx1"/>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2000" b="1">
                <a:solidFill>
                  <a:schemeClr val="tx1"/>
                </a:solidFill>
              </a:rPr>
              <a:t>AIM 2: Improve patient care According to Guidelines</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Sheet2!$B$2:$I$2</c:f>
              <c:strCache>
                <c:ptCount val="8"/>
                <c:pt idx="0">
                  <c:v># High VL</c:v>
                </c:pt>
                <c:pt idx="1">
                  <c:v># had EAC 1</c:v>
                </c:pt>
                <c:pt idx="2">
                  <c:v># had EAC 2</c:v>
                </c:pt>
                <c:pt idx="3">
                  <c:v># had EAC 3</c:v>
                </c:pt>
                <c:pt idx="4">
                  <c:v>#  Repeat VL</c:v>
                </c:pt>
                <c:pt idx="5">
                  <c:v># received results</c:v>
                </c:pt>
                <c:pt idx="6">
                  <c:v># unsuppressed</c:v>
                </c:pt>
                <c:pt idx="7">
                  <c:v># switched to 2nd Line</c:v>
                </c:pt>
              </c:strCache>
            </c:strRef>
          </c:cat>
          <c:val>
            <c:numRef>
              <c:f>Sheet2!$B$4:$I$4</c:f>
              <c:numCache>
                <c:formatCode>General</c:formatCode>
                <c:ptCount val="8"/>
                <c:pt idx="0">
                  <c:v>37</c:v>
                </c:pt>
                <c:pt idx="1">
                  <c:v>32</c:v>
                </c:pt>
                <c:pt idx="2">
                  <c:v>32</c:v>
                </c:pt>
                <c:pt idx="3">
                  <c:v>30</c:v>
                </c:pt>
                <c:pt idx="4">
                  <c:v>29</c:v>
                </c:pt>
                <c:pt idx="5">
                  <c:v>26</c:v>
                </c:pt>
                <c:pt idx="6">
                  <c:v>20</c:v>
                </c:pt>
                <c:pt idx="7">
                  <c:v>15</c:v>
                </c:pt>
              </c:numCache>
            </c:numRef>
          </c:val>
          <c:extLst>
            <c:ext xmlns:c16="http://schemas.microsoft.com/office/drawing/2014/chart" uri="{C3380CC4-5D6E-409C-BE32-E72D297353CC}">
              <c16:uniqueId val="{00000000-CC0D-4EA8-BA35-634A6F65ABE5}"/>
            </c:ext>
          </c:extLst>
        </c:ser>
        <c:dLbls>
          <c:showLegendKey val="0"/>
          <c:showVal val="0"/>
          <c:showCatName val="0"/>
          <c:showSerName val="0"/>
          <c:showPercent val="0"/>
          <c:showBubbleSize val="0"/>
        </c:dLbls>
        <c:gapWidth val="219"/>
        <c:overlap val="-27"/>
        <c:axId val="363100655"/>
        <c:axId val="414908351"/>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Sheet2!$B$2:$I$2</c15:sqref>
                        </c15:formulaRef>
                      </c:ext>
                    </c:extLst>
                    <c:strCache>
                      <c:ptCount val="8"/>
                      <c:pt idx="0">
                        <c:v># High VL</c:v>
                      </c:pt>
                      <c:pt idx="1">
                        <c:v># had EAC 1</c:v>
                      </c:pt>
                      <c:pt idx="2">
                        <c:v># had EAC 2</c:v>
                      </c:pt>
                      <c:pt idx="3">
                        <c:v># had EAC 3</c:v>
                      </c:pt>
                      <c:pt idx="4">
                        <c:v>#  Repeat VL</c:v>
                      </c:pt>
                      <c:pt idx="5">
                        <c:v># received results</c:v>
                      </c:pt>
                      <c:pt idx="6">
                        <c:v># unsuppressed</c:v>
                      </c:pt>
                      <c:pt idx="7">
                        <c:v># switched to 2nd Line</c:v>
                      </c:pt>
                    </c:strCache>
                  </c:strRef>
                </c:cat>
                <c:val>
                  <c:numRef>
                    <c:extLst>
                      <c:ext uri="{02D57815-91ED-43cb-92C2-25804820EDAC}">
                        <c15:formulaRef>
                          <c15:sqref>Sheet2!$B$3:$I$3</c15:sqref>
                        </c15:formulaRef>
                      </c:ext>
                    </c:extLst>
                    <c:numCache>
                      <c:formatCode>General</c:formatCode>
                      <c:ptCount val="8"/>
                    </c:numCache>
                  </c:numRef>
                </c:val>
                <c:extLst>
                  <c:ext xmlns:c16="http://schemas.microsoft.com/office/drawing/2014/chart" uri="{C3380CC4-5D6E-409C-BE32-E72D297353CC}">
                    <c16:uniqueId val="{00000002-CC0D-4EA8-BA35-634A6F65ABE5}"/>
                  </c:ext>
                </c:extLst>
              </c15:ser>
            </c15:filteredBarSeries>
          </c:ext>
        </c:extLst>
      </c:barChart>
      <c:lineChart>
        <c:grouping val="standard"/>
        <c:varyColors val="0"/>
        <c:ser>
          <c:idx val="2"/>
          <c:order val="2"/>
          <c:spPr>
            <a:ln w="28575" cap="rnd">
              <a:solidFill>
                <a:schemeClr val="accent3"/>
              </a:solidFill>
              <a:round/>
            </a:ln>
            <a:effectLst/>
          </c:spPr>
          <c:marker>
            <c:symbol val="circle"/>
            <c:size val="10"/>
            <c:spPr>
              <a:solidFill>
                <a:schemeClr val="tx1"/>
              </a:solidFill>
              <a:ln w="9525">
                <a:solidFill>
                  <a:schemeClr val="accent3"/>
                </a:solidFill>
              </a:ln>
              <a:effectLst/>
            </c:spPr>
          </c:marker>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Sheet2!$B$2:$I$2</c:f>
              <c:strCache>
                <c:ptCount val="8"/>
                <c:pt idx="0">
                  <c:v># High VL</c:v>
                </c:pt>
                <c:pt idx="1">
                  <c:v># had EAC 1</c:v>
                </c:pt>
                <c:pt idx="2">
                  <c:v># had EAC 2</c:v>
                </c:pt>
                <c:pt idx="3">
                  <c:v># had EAC 3</c:v>
                </c:pt>
                <c:pt idx="4">
                  <c:v>#  Repeat VL</c:v>
                </c:pt>
                <c:pt idx="5">
                  <c:v># received results</c:v>
                </c:pt>
                <c:pt idx="6">
                  <c:v># unsuppressed</c:v>
                </c:pt>
                <c:pt idx="7">
                  <c:v># switched to 2nd Line</c:v>
                </c:pt>
              </c:strCache>
            </c:strRef>
          </c:cat>
          <c:val>
            <c:numRef>
              <c:f>Sheet2!$B$5:$I$5</c:f>
              <c:numCache>
                <c:formatCode>0%</c:formatCode>
                <c:ptCount val="8"/>
                <c:pt idx="1">
                  <c:v>0.86486486486486491</c:v>
                </c:pt>
                <c:pt idx="2">
                  <c:v>0.86486486486486491</c:v>
                </c:pt>
                <c:pt idx="3">
                  <c:v>0.81081081081081086</c:v>
                </c:pt>
                <c:pt idx="4">
                  <c:v>0.78378378378378377</c:v>
                </c:pt>
                <c:pt idx="5">
                  <c:v>0.70270270270270274</c:v>
                </c:pt>
                <c:pt idx="6">
                  <c:v>0.54054054054054057</c:v>
                </c:pt>
                <c:pt idx="7">
                  <c:v>0.40540540540540543</c:v>
                </c:pt>
              </c:numCache>
            </c:numRef>
          </c:val>
          <c:smooth val="0"/>
          <c:extLst>
            <c:ext xmlns:c16="http://schemas.microsoft.com/office/drawing/2014/chart" uri="{C3380CC4-5D6E-409C-BE32-E72D297353CC}">
              <c16:uniqueId val="{00000001-CC0D-4EA8-BA35-634A6F65ABE5}"/>
            </c:ext>
          </c:extLst>
        </c:ser>
        <c:dLbls>
          <c:showLegendKey val="0"/>
          <c:showVal val="0"/>
          <c:showCatName val="0"/>
          <c:showSerName val="0"/>
          <c:showPercent val="0"/>
          <c:showBubbleSize val="0"/>
        </c:dLbls>
        <c:marker val="1"/>
        <c:smooth val="0"/>
        <c:axId val="363121855"/>
        <c:axId val="414907935"/>
      </c:lineChart>
      <c:catAx>
        <c:axId val="363100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14908351"/>
        <c:crosses val="autoZero"/>
        <c:auto val="1"/>
        <c:lblAlgn val="ctr"/>
        <c:lblOffset val="100"/>
        <c:noMultiLvlLbl val="0"/>
      </c:catAx>
      <c:valAx>
        <c:axId val="4149083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63100655"/>
        <c:crosses val="autoZero"/>
        <c:crossBetween val="between"/>
        <c:majorUnit val="10"/>
      </c:valAx>
      <c:valAx>
        <c:axId val="414907935"/>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63121855"/>
        <c:crosses val="max"/>
        <c:crossBetween val="between"/>
        <c:majorUnit val="0.2"/>
      </c:valAx>
      <c:catAx>
        <c:axId val="363121855"/>
        <c:scaling>
          <c:orientation val="minMax"/>
        </c:scaling>
        <c:delete val="1"/>
        <c:axPos val="b"/>
        <c:numFmt formatCode="General" sourceLinked="1"/>
        <c:majorTickMark val="none"/>
        <c:minorTickMark val="none"/>
        <c:tickLblPos val="nextTo"/>
        <c:crossAx val="414907935"/>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18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3-26T16:00:02.335" idx="26">
    <p:pos x="1885" y="1226"/>
    <p:text>Please do not miss comments in the appendix slides #38- #40.</p:text>
    <p:extLst>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0-03-26T15:58:22.547" idx="25">
    <p:pos x="1232" y="829"/>
    <p:text>Step 4 (recediving results) seems to encompasses multiple scenarios/steps. It will help if you draw a flow diagram (process map) to accompany this table.</p:text>
    <p:extLst>
      <p:ext uri="{C676402C-5697-4E1C-873F-D02D1690AC5C}">
        <p15:threadingInfo xmlns:p15="http://schemas.microsoft.com/office/powerpoint/2012/main" timeZoneBias="240"/>
      </p:ext>
    </p:extLst>
  </p:cm>
  <p:cm authorId="1" dt="2020-03-26T16:02:46.074" idx="28">
    <p:pos x="1293" y="2003"/>
    <p:text>Step 5 encompasses multiple steps. If you have more than one person doing the task, you know if must be a different step. Map out the flow of each step.</p:text>
    <p:extLst>
      <p:ext uri="{C676402C-5697-4E1C-873F-D02D1690AC5C}">
        <p15:threadingInfo xmlns:p15="http://schemas.microsoft.com/office/powerpoint/2012/main" timeZoneBias="2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0-03-26T16:04:39.117" idx="29">
    <p:pos x="2278" y="320"/>
    <p:text>This step also encompassess different activities involvoing different cadre. Break this step down into several and map out the flow.</p:text>
    <p:extLst>
      <p:ext uri="{C676402C-5697-4E1C-873F-D02D1690AC5C}">
        <p15:threadingInfo xmlns:p15="http://schemas.microsoft.com/office/powerpoint/2012/main" timeZoneBias="24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20-03-30T14:01:51.889" idx="19">
    <p:pos x="10" y="10"/>
    <p:text>So the problem statement is just that - the overall problem - said in 15 words or less! See workbook, p. 14. No need to go into the causes of the problem here - the fishbone is best for that! </p:text>
    <p:extLst>
      <p:ext uri="{C676402C-5697-4E1C-873F-D02D1690AC5C}">
        <p15:threadingInfo xmlns:p15="http://schemas.microsoft.com/office/powerpoint/2012/main" timeZoneBias="24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2" dt="2020-03-30T14:06:41.998" idx="20">
    <p:pos x="10" y="10"/>
    <p:text>Related to this item: "Increase staff in OI Department -2/16" - How did you conclude this from the VOC survey? Did your data support this? Typically, you want to find out the concerns from the patients, not the solutions. It will be for your team to determine the solutions. And even though the "obvious" solution may be to “increase staff”, with LEAN methodologies, we first look for steps to decrease the waste and streamline the process... before automatically concluding that we need "More staff".</p:text>
    <p:extLst>
      <p:ext uri="{C676402C-5697-4E1C-873F-D02D1690AC5C}">
        <p15:threadingInfo xmlns:p15="http://schemas.microsoft.com/office/powerpoint/2012/main" timeZoneBias="24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20-03-26T14:56:05.695" idx="15">
    <p:pos x="10" y="10"/>
    <p:text>You have numerator and denominator reversed. The numberator should be # VL resutls recorded in GB, and the denomiator should be total # VL resutls received at the facility.</p:text>
    <p:extLst>
      <p:ext uri="{C676402C-5697-4E1C-873F-D02D1690AC5C}">
        <p15:threadingInfo xmlns:p15="http://schemas.microsoft.com/office/powerpoint/2012/main" timeZoneBias="24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20-03-26T15:08:50.268" idx="16">
    <p:pos x="3274" y="2367"/>
    <p:text>It took me a while to figure out how you came up with 45%. DId you use the numbers from Sldie #4 - 584 (# VL samples collected) divided by 1056 (# patients VL eligible form Nov 2019 Jan 2020)? It calculates to 55%; so 45% eligible patients DID NOT get samples drawn. Kindly confirm.</p:text>
    <p:extLst>
      <p:ext uri="{C676402C-5697-4E1C-873F-D02D1690AC5C}">
        <p15:threadingInfo xmlns:p15="http://schemas.microsoft.com/office/powerpoint/2012/main" timeZoneBias="240"/>
      </p:ext>
    </p:extLst>
  </p:cm>
  <p:cm authorId="2" dt="2020-03-30T14:31:16.500" idx="21">
    <p:pos x="10" y="10"/>
    <p:text>So to be clear on the Data Collection Plan - this is a plan for going forward - collecting project data. See Workbook, p. 58.                                
Time frame refers to the following (not how long it took you to collect baseline data):  
	Specify data collection frequency - hourly, daily, weekly or monthly
▪ Determine the collection cutoffs for the time frame selected.
▪ Consider the project metric and what makes sense in the collection
cycle. When must the data be submitted for each cycle?
</p:text>
    <p:extLst>
      <p:ext uri="{C676402C-5697-4E1C-873F-D02D1690AC5C}">
        <p15:threadingInfo xmlns:p15="http://schemas.microsoft.com/office/powerpoint/2012/main" timeZoneBias="240"/>
      </p:ext>
    </p:extLst>
  </p:cm>
  <p:cm authorId="2" dt="2020-03-30T14:40:37.442" idx="22">
    <p:pos x="106" y="106"/>
    <p:text>Data Collection Tool
So the data collection tool would be an Excel spreadsheet or a paper-based document that you would use to collect your data. The register , green books, &amp; VL Bleeding register would all be your data sources. See next slide for what the data collection tool would look like.
</p:text>
    <p:extLst>
      <p:ext uri="{C676402C-5697-4E1C-873F-D02D1690AC5C}">
        <p15:threadingInfo xmlns:p15="http://schemas.microsoft.com/office/powerpoint/2012/main" timeZoneBias="24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2" dt="2020-03-30T14:44:47.593" idx="23">
    <p:pos x="6151" y="816"/>
    <p:text>Data collection Tools for Aim #1 &amp; Aim #2 - making sure that you are collecting all data that you need to calculate your metric</p:text>
    <p:extLst>
      <p:ext uri="{C676402C-5697-4E1C-873F-D02D1690AC5C}">
        <p15:threadingInfo xmlns:p15="http://schemas.microsoft.com/office/powerpoint/2012/main" timeZoneBias="24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2" dt="2020-03-30T13:16:37.606" idx="6">
    <p:pos x="10" y="10"/>
    <p:text>Thanks for including your raw baseline data. In the future, you can include this in a data box at the base of your run chart.</p:text>
    <p:extLst>
      <p:ext uri="{C676402C-5697-4E1C-873F-D02D1690AC5C}">
        <p15:threadingInfo xmlns:p15="http://schemas.microsoft.com/office/powerpoint/2012/main" timeZoneBias="24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 dt="2020-03-26T15:21:15.904" idx="17">
    <p:pos x="10" y="10"/>
    <p:text>Please put the problem in the head of the fish. - poor documentation of returned viral load results in patient green books.</p:text>
    <p:extLst>
      <p:ext uri="{C676402C-5697-4E1C-873F-D02D1690AC5C}">
        <p15:threadingInfo xmlns:p15="http://schemas.microsoft.com/office/powerpoint/2012/main" timeZoneBias="24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2" dt="2020-03-30T15:04:28.997" idx="24">
    <p:pos x="10" y="10"/>
    <p:text>Not sure that the Just Do Its are actually JDIs. These changes may also need planning &amp; organization:                                                 Change of staff
Documentation throughout the whole 
       cascade (across all registers and relevant
       books.
Dispensing practices and appointment system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3-26T13:24:57.893" idx="1">
    <p:pos x="10" y="10"/>
    <p:text>At first glance, I was confused by the inconsistency of the numbers in this and the next slide. Then I realized numbers on this slide are overall numbers while thpse in the next slide are for a specific period. Is that correct? But I do question, if you have 4800 total on ART, why only 1500 are eligible? Were 3400 patients (4800 minus 1500) new cohorts that were only enrolled in the past 6 months?</p:text>
    <p:extLst>
      <p:ext uri="{C676402C-5697-4E1C-873F-D02D1690AC5C}">
        <p15:threadingInfo xmlns:p15="http://schemas.microsoft.com/office/powerpoint/2012/main" timeZoneBias="24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2" dt="2020-03-30T13:25:25.413" idx="9">
    <p:pos x="10" y="10"/>
    <p:text>So the intervention/change needs to be represented in two ways: 1) summarized as a "new process" to receive VL results. Please summarize this on Slide #6, the Project Summary. 2) Written up as a detailed SOP.</p:text>
    <p:extLst>
      <p:ext uri="{C676402C-5697-4E1C-873F-D02D1690AC5C}">
        <p15:threadingInfo xmlns:p15="http://schemas.microsoft.com/office/powerpoint/2012/main" timeZoneBias="24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 dt="2020-03-26T15:41:12.212" idx="21">
    <p:pos x="5034" y="541"/>
    <p:text>So you only have one cycle of PDSA test of change for AIM #1, whcih lasted three months (Nov 2019 to Jan 2020)? I would encourage to run smaller tests of changes - one PDSA cycle every 2 weeks and plot the bi-weekly data.</p:text>
    <p:extLst>
      <p:ext uri="{C676402C-5697-4E1C-873F-D02D1690AC5C}">
        <p15:threadingInfo xmlns:p15="http://schemas.microsoft.com/office/powerpoint/2012/main" timeZoneBias="240"/>
      </p:ext>
    </p:extLst>
  </p:cm>
  <p:cm authorId="1" dt="2020-03-26T15:50:02.732" idx="23">
    <p:pos x="5604" y="548"/>
    <p:text>Additionally, looks like your intervention incldues several steps - I think your intervention is a newly designed and improved process? If so, it will be easier to understand your new process by mapping it out in a flow diagram, You can then place it side by side with your old process to highlight  the differences (such as a non-value-add step eliminated, re-ordering steps to eliminate waste, etc.).</p:text>
    <p:extLst>
      <p:ext uri="{C676402C-5697-4E1C-873F-D02D1690AC5C}">
        <p15:threadingInfo xmlns:p15="http://schemas.microsoft.com/office/powerpoint/2012/main" timeZoneBias="240"/>
      </p:ext>
    </p:extLst>
  </p:cm>
  <p:cm authorId="2" dt="2020-03-30T15:16:19.390" idx="30">
    <p:pos x="10" y="10"/>
    <p:text>Want to emphasize everything that Katy stated. Also, would encourage you to use the Worksheet for Testing Change, Workbook, p. 12 to provide the guidance for the PDSA.</p:text>
    <p:extLst>
      <p:ext uri="{C676402C-5697-4E1C-873F-D02D1690AC5C}">
        <p15:threadingInfo xmlns:p15="http://schemas.microsoft.com/office/powerpoint/2012/main" timeZoneBias="240"/>
      </p:ext>
    </p:extLst>
  </p:cm>
  <p:cm authorId="2" dt="2020-03-30T15:21:36.243" idx="31">
    <p:pos x="106" y="106"/>
    <p:text>The detail also needs to be captured in the SOP for your new process.</p:text>
    <p:extLst>
      <p:ext uri="{C676402C-5697-4E1C-873F-D02D1690AC5C}">
        <p15:threadingInfo xmlns:p15="http://schemas.microsoft.com/office/powerpoint/2012/main" timeZoneBias="24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 dt="2020-03-26T14:05:30.615" idx="7">
    <p:pos x="5222" y="1508"/>
    <p:text>This information should be displayed in a run chart. See slide #12.</p:text>
    <p:extLst>
      <p:ext uri="{C676402C-5697-4E1C-873F-D02D1690AC5C}">
        <p15:threadingInfo xmlns:p15="http://schemas.microsoft.com/office/powerpoint/2012/main" timeZoneBias="24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1" dt="2020-03-26T13:55:00.106" idx="6">
    <p:pos x="1503" y="519"/>
    <p:text>This is not the right way to analyze and display your baseline data. See next slide for example. Pleaes reach out to your coach or any faculty members if you need assistance.</p:text>
    <p:extLst>
      <p:ext uri="{C676402C-5697-4E1C-873F-D02D1690AC5C}">
        <p15:threadingInfo xmlns:p15="http://schemas.microsoft.com/office/powerpoint/2012/main" timeZoneBias="240"/>
      </p:ext>
    </p:extLst>
  </p:cm>
  <p:cm authorId="2" dt="2020-03-30T13:18:49.809" idx="7">
    <p:pos x="10" y="10"/>
    <p:text>Yes, each month should have one and only one data point and there should be only one line. See next slide where Dr. Katy has provided an example.</p:text>
    <p:extLst>
      <p:ext uri="{C676402C-5697-4E1C-873F-D02D1690AC5C}">
        <p15:threadingInfo xmlns:p15="http://schemas.microsoft.com/office/powerpoint/2012/main" timeZoneBias="24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2" dt="2020-03-30T13:22:05.467" idx="8">
    <p:pos x="10" y="10"/>
    <p:text>An example provided by Dr. Katy!</p:text>
    <p:extLst>
      <p:ext uri="{C676402C-5697-4E1C-873F-D02D1690AC5C}">
        <p15:threadingInfo xmlns:p15="http://schemas.microsoft.com/office/powerpoint/2012/main" timeZoneBias="24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1" dt="2020-03-26T15:25:09.019" idx="20">
    <p:pos x="1284" y="1220"/>
    <p:text>See slide #12 for the correct run chart. The points plotted in this chart do not represent either the % nor the raw data in the data table. What are they?</p:text>
    <p:extLst>
      <p:ext uri="{C676402C-5697-4E1C-873F-D02D1690AC5C}">
        <p15:threadingInfo xmlns:p15="http://schemas.microsoft.com/office/powerpoint/2012/main" timeZoneBias="240"/>
      </p:ext>
    </p:extLst>
  </p:cm>
  <p:cm authorId="2" dt="2020-03-30T15:11:32.088" idx="29">
    <p:pos x="10" y="10"/>
    <p:text>Just to be clear - the metric is a calculation equal to the Numerator divided by Denominator, then multiplied by 100 to obtain a percentage. You then have 1 number which goes on 1 line in a run chart.</p:text>
    <p:extLst>
      <p:ext uri="{C676402C-5697-4E1C-873F-D02D1690AC5C}">
        <p15:threadingInfo xmlns:p15="http://schemas.microsoft.com/office/powerpoint/2012/main" timeZoneBias="24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1" dt="2020-03-26T15:42:40.181" idx="22">
    <p:pos x="10" y="10"/>
    <p:text>This PDSA cycle addresses Aim #2. It is NOT considered PDSA #2. Each aim has different interventions and has its own PDSA cycles. Please reach out to your coach or any faculty members for assistance.</p:text>
    <p:extLst>
      <p:ext uri="{C676402C-5697-4E1C-873F-D02D1690AC5C}">
        <p15:threadingInfo xmlns:p15="http://schemas.microsoft.com/office/powerpoint/2012/main" timeZoneBias="240"/>
      </p:ext>
    </p:extLst>
  </p:cm>
  <p:cm authorId="2" dt="2020-03-30T15:23:18.877" idx="32">
    <p:pos x="106" y="106"/>
    <p:text>STUDY actually refers to studying the results from the current PDSA to see if an improvement occurred. You need to look at data to determine. See Workbook, p. 8-12</p:text>
    <p:extLst>
      <p:ext uri="{C676402C-5697-4E1C-873F-D02D1690AC5C}">
        <p15:threadingInfo xmlns:p15="http://schemas.microsoft.com/office/powerpoint/2012/main" timeZoneBias="24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1" dt="2020-03-26T14:07:11.141" idx="9">
    <p:pos x="4307" y="475"/>
    <p:text>Please show how you came up with the baseline 75%..</p:text>
    <p:extLst>
      <p:ext uri="{C676402C-5697-4E1C-873F-D02D1690AC5C}">
        <p15:threadingInfo xmlns:p15="http://schemas.microsoft.com/office/powerpoint/2012/main" timeZoneBias="240"/>
      </p:ext>
    </p:extLst>
  </p:cm>
  <p:cm authorId="2" dt="2020-03-30T13:30:45.711" idx="10">
    <p:pos x="10" y="10"/>
    <p:text>Thank you for clearly showing the separate aims on separate slides!</p:text>
    <p:extLst>
      <p:ext uri="{C676402C-5697-4E1C-873F-D02D1690AC5C}">
        <p15:threadingInfo xmlns:p15="http://schemas.microsoft.com/office/powerpoint/2012/main" timeZoneBias="240"/>
      </p:ext>
    </p:extLst>
  </p:cm>
  <p:cm authorId="2" dt="2020-03-30T13:31:44.771" idx="11">
    <p:pos x="106" y="106"/>
    <p:text>Please note baseline data collection guidelines for AIM #2 -                                                    Baseline Data 
Select all high viral load (HVL) Patients from the year of 2018 
Select 25 randomly or all charts, depending on the number
Determine if 3 EAC’s and repeat viral load were performed within four months of date of identification of high viral load
Complete Data Collection Log
</p:text>
    <p:extLst>
      <p:ext uri="{C676402C-5697-4E1C-873F-D02D1690AC5C}">
        <p15:threadingInfo xmlns:p15="http://schemas.microsoft.com/office/powerpoint/2012/main" timeZoneBias="240"/>
      </p:ext>
    </p:extLst>
  </p:cm>
  <p:cm authorId="2" dt="2020-03-30T13:39:27.272" idx="14">
    <p:pos x="202" y="202"/>
    <p:text>This does not seem to be the time determined for baseline data collection</p:text>
    <p:extLst>
      <p:ext uri="{C676402C-5697-4E1C-873F-D02D1690AC5C}">
        <p15:threadingInfo xmlns:p15="http://schemas.microsoft.com/office/powerpoint/2012/main" timeZoneBias="240"/>
      </p:ext>
    </p:extLst>
  </p:cm>
  <p:cm authorId="2" dt="2020-03-30T13:51:35.456" idx="15">
    <p:pos x="298" y="298"/>
    <p:text>Please see next slide to determine what data elements are to be collected.</p:text>
    <p:extLst>
      <p:ext uri="{C676402C-5697-4E1C-873F-D02D1690AC5C}">
        <p15:threadingInfo xmlns:p15="http://schemas.microsoft.com/office/powerpoint/2012/main" timeZoneBias="24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2" dt="2020-03-30T13:52:25.861" idx="16">
    <p:pos x="10" y="10"/>
    <p:text>Data Collection Guidelines</p:text>
    <p:extLst>
      <p:ext uri="{C676402C-5697-4E1C-873F-D02D1690AC5C}">
        <p15:threadingInfo xmlns:p15="http://schemas.microsoft.com/office/powerpoint/2012/main" timeZoneBias="240"/>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1" dt="2020-03-26T14:11:32.821" idx="10">
    <p:pos x="10" y="10"/>
    <p:text>Siilar to slide #11, this is not the right way to display your data.Please reword "Clients with Final Outcomes after EAC Completion." It is not clear what you mean by final outcomes - repeat VL, VL suppression, switching to 2nd line, or all of the above. If the text is too long, make a note below the cahrt with *.</p:text>
    <p:extLst>
      <p:ext uri="{C676402C-5697-4E1C-873F-D02D1690AC5C}">
        <p15:threadingInfo xmlns:p15="http://schemas.microsoft.com/office/powerpoint/2012/main" timeZoneBias="240"/>
      </p:ext>
    </p:extLst>
  </p:cm>
  <p:cm authorId="2" dt="2020-03-30T13:52:49.638" idx="17">
    <p:pos x="106" y="106"/>
    <p:text>Yes, please see previous added slide for data elements to be collected. I also do not know what is meant by “Clients with final outcome…”.</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3-26T13:31:42.363" idx="2">
    <p:pos x="10" y="10"/>
    <p:text>I really appreicate these numbers, which are specific to the project period. They helped me tease out some interesting information. For example, you had 1056 VL-eligible patients but only 584 samples are collected. That is a huge gap - 45% VL eligible clients did not get tested. Additionally, you sent out 584 samples for testing and you got 584 results back?   Did you just assume 100% , or did you actually check to make sure you had 584 results back? Remember, VL coverage is defined as # eligible patient with results recorded in the green books, not samples drawn.</p:text>
    <p:extLst>
      <p:ext uri="{C676402C-5697-4E1C-873F-D02D1690AC5C}">
        <p15:threadingInfo xmlns:p15="http://schemas.microsoft.com/office/powerpoint/2012/main" timeZoneBias="240"/>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1" dt="2020-03-26T14:12:26.354" idx="11">
    <p:pos x="548" y="705"/>
    <p:text>I really appreciate this chart showing the entire HVL cascade. What is the timeframe for these data here? What time period does the 37 HVL patients come from?</p:text>
    <p:extLst>
      <p:ext uri="{C676402C-5697-4E1C-873F-D02D1690AC5C}">
        <p15:threadingInfo xmlns:p15="http://schemas.microsoft.com/office/powerpoint/2012/main" timeZoneBias="240"/>
      </p:ext>
    </p:extLst>
  </p:cm>
  <p:cm authorId="1" dt="2020-03-26T14:17:36.037" idx="12">
    <p:pos x="4790" y="933"/>
    <p:text>Colume "Number of Repeat VL results" should be "Number unsuppressed after repeat VL"</p:text>
    <p:extLst>
      <p:ext uri="{C676402C-5697-4E1C-873F-D02D1690AC5C}">
        <p15:threadingInfo xmlns:p15="http://schemas.microsoft.com/office/powerpoint/2012/main" timeZoneBias="240"/>
      </p:ext>
    </p:extLst>
  </p:cm>
  <p:cm authorId="1" dt="2020-03-26T14:19:17.675" idx="13">
    <p:pos x="5428" y="1772"/>
    <p:text>you received 26 results for repeat VL, and 20 out of the 26 are unsuppressed. THen you should have 6 (=26-20) that are suppressed, not 2.</p:text>
    <p:extLst>
      <p:ext uri="{C676402C-5697-4E1C-873F-D02D1690AC5C}">
        <p15:threadingInfo xmlns:p15="http://schemas.microsoft.com/office/powerpoint/2012/main" timeZoneBias="240"/>
      </p:ext>
    </p:extLst>
  </p:cm>
  <p:cm authorId="1" dt="2020-03-26T14:32:15.527" idx="14">
    <p:pos x="10" y="10"/>
    <p:text>In the next slide, I proposed a different format to present the HVL cascade data. However, it will be important to show the timeframe of this data.</p:text>
    <p:extLst>
      <p:ext uri="{C676402C-5697-4E1C-873F-D02D1690AC5C}">
        <p15:threadingInfo xmlns:p15="http://schemas.microsoft.com/office/powerpoint/2012/main" timeZoneBias="240"/>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2" dt="2020-03-30T13:56:09.433" idx="18">
    <p:pos x="10" y="10"/>
    <p:text>Thanks again for separating out the three aims. I believe that the timeframe for baseline data collection is not correct here.</p:text>
    <p:extLst>
      <p:ext uri="{C676402C-5697-4E1C-873F-D02D1690AC5C}">
        <p15:threadingInfo xmlns:p15="http://schemas.microsoft.com/office/powerpoint/2012/main" timeZoneBias="240"/>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2" dt="2020-03-30T15:07:13.984" idx="25">
    <p:pos x="10" y="10"/>
    <p:text>Great example of a Just Do It!</p:text>
    <p:extLst>
      <p:ext uri="{C676402C-5697-4E1C-873F-D02D1690AC5C}">
        <p15:threadingInfo xmlns:p15="http://schemas.microsoft.com/office/powerpoint/2012/main" timeZoneBias="24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1" dt="2020-03-26T15:23:14.998" idx="18">
    <p:pos x="10" y="10"/>
    <p:text>It is not clear what you did here. The text provided below the photos is insufficient. For example, what do all those numbers (#9, #8, etc.) mean?</p:text>
    <p:extLst>
      <p:ext uri="{C676402C-5697-4E1C-873F-D02D1690AC5C}">
        <p15:threadingInfo xmlns:p15="http://schemas.microsoft.com/office/powerpoint/2012/main" timeZoneBias="240"/>
      </p:ext>
    </p:extLst>
  </p:cm>
  <p:cm authorId="2" dt="2020-03-30T15:08:00.915" idx="26">
    <p:pos x="106" y="106"/>
    <p:text>Also note that this is not the 5S exercise!</p:text>
    <p:extLst>
      <p:ext uri="{C676402C-5697-4E1C-873F-D02D1690AC5C}">
        <p15:threadingInfo xmlns:p15="http://schemas.microsoft.com/office/powerpoint/2012/main" timeZoneBias="240"/>
      </p:ext>
    </p:extLst>
  </p:cm>
</p:cmLst>
</file>

<file path=ppt/comments/comment34.xml><?xml version="1.0" encoding="utf-8"?>
<p:cmLst xmlns:a="http://schemas.openxmlformats.org/drawingml/2006/main" xmlns:r="http://schemas.openxmlformats.org/officeDocument/2006/relationships" xmlns:p="http://schemas.openxmlformats.org/presentationml/2006/main">
  <p:cm authorId="1" dt="2020-03-26T15:24:47.313" idx="19">
    <p:pos x="10" y="10"/>
    <p:text>See slide #12 for the correct run chart.</p:text>
    <p:extLst>
      <p:ext uri="{C676402C-5697-4E1C-873F-D02D1690AC5C}">
        <p15:threadingInfo xmlns:p15="http://schemas.microsoft.com/office/powerpoint/2012/main" timeZoneBias="240"/>
      </p:ext>
    </p:extLst>
  </p:cm>
  <p:cm authorId="2" dt="2020-03-30T15:08:40.585" idx="27">
    <p:pos x="106" y="106"/>
    <p:text>Again, this is NOT the 5S exercise. It will be completed during Action period #2 - from Feb- May 2020.</p:text>
    <p:extLst>
      <p:ext uri="{C676402C-5697-4E1C-873F-D02D1690AC5C}">
        <p15:threadingInfo xmlns:p15="http://schemas.microsoft.com/office/powerpoint/2012/main" timeZoneBias="240"/>
      </p:ext>
    </p:extLst>
  </p:cm>
  <p:cm authorId="2" dt="2020-03-30T15:10:14.745" idx="28">
    <p:pos x="202" y="202"/>
    <p:text>As Katy stated, the proper tool to display Aim #1 results is a Run Chart.</p:text>
    <p:extLst>
      <p:ext uri="{C676402C-5697-4E1C-873F-D02D1690AC5C}">
        <p15:threadingInfo xmlns:p15="http://schemas.microsoft.com/office/powerpoint/2012/main" timeZoneBias="240"/>
      </p:ext>
    </p:extLst>
  </p:cm>
</p:cmLst>
</file>

<file path=ppt/comments/comment35.xml><?xml version="1.0" encoding="utf-8"?>
<p:cmLst xmlns:a="http://schemas.openxmlformats.org/drawingml/2006/main" xmlns:r="http://schemas.openxmlformats.org/officeDocument/2006/relationships" xmlns:p="http://schemas.openxmlformats.org/presentationml/2006/main">
  <p:cm authorId="2" dt="2020-03-30T15:28:28.989" idx="33">
    <p:pos x="10" y="10"/>
    <p:text>The detail needs to be captured in the SOP for your new process.</p:text>
    <p:extLst>
      <p:ext uri="{C676402C-5697-4E1C-873F-D02D1690AC5C}">
        <p15:threadingInfo xmlns:p15="http://schemas.microsoft.com/office/powerpoint/2012/main" timeZoneBias="240"/>
      </p:ext>
    </p:extLst>
  </p:cm>
</p:cmLst>
</file>

<file path=ppt/comments/comment36.xml><?xml version="1.0" encoding="utf-8"?>
<p:cmLst xmlns:a="http://schemas.openxmlformats.org/drawingml/2006/main" xmlns:r="http://schemas.openxmlformats.org/officeDocument/2006/relationships" xmlns:p="http://schemas.openxmlformats.org/presentationml/2006/main">
  <p:cm authorId="2" dt="2020-03-30T15:31:47.109" idx="34">
    <p:pos x="10" y="10"/>
    <p:text>The Action Plan is a great tool to keep the project moving forward. See Workbook, p. 25</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0-03-30T13:00:10.598" idx="1">
    <p:pos x="10" y="10"/>
    <p:text>Nicely done! Having the contact information is great, although, you may not want to share it on the PPT.</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3-26T13:50:17.692" idx="3">
    <p:pos x="10" y="10"/>
    <p:text>Is it 4468 (slide #4) or 4486? Or is it 4800 (in  slide #3)?</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3-26T13:51:51.997" idx="4">
    <p:pos x="4433" y="1632"/>
    <p:text>See slide #12 for correct baseline.</p:text>
    <p:extLst>
      <p:ext uri="{C676402C-5697-4E1C-873F-D02D1690AC5C}">
        <p15:threadingInfo xmlns:p15="http://schemas.microsoft.com/office/powerpoint/2012/main" timeZoneBias="240"/>
      </p:ext>
    </p:extLst>
  </p:cm>
  <p:cm authorId="1" dt="2020-03-26T13:53:39.118" idx="5">
    <p:pos x="4322" y="2756"/>
    <p:text>Where did 75% come from? I cannot get it from the later slides.</p:text>
    <p:extLst>
      <p:ext uri="{C676402C-5697-4E1C-873F-D02D1690AC5C}">
        <p15:threadingInfo xmlns:p15="http://schemas.microsoft.com/office/powerpoint/2012/main" timeZoneBias="240"/>
      </p:ext>
    </p:extLst>
  </p:cm>
  <p:cm authorId="2" dt="2020-03-30T13:03:11.369" idx="2">
    <p:pos x="10" y="10"/>
    <p:text>Thank you for separating the two aims on this slide.</p:text>
    <p:extLst>
      <p:ext uri="{C676402C-5697-4E1C-873F-D02D1690AC5C}">
        <p15:threadingInfo xmlns:p15="http://schemas.microsoft.com/office/powerpoint/2012/main" timeZoneBias="240"/>
      </p:ext>
    </p:extLst>
  </p:cm>
  <p:cm authorId="2" dt="2020-03-30T13:04:18.347" idx="3">
    <p:pos x="106" y="106"/>
    <p:text>Also, do include the interventions for Aim #1</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20-03-30T13:14:27.952" idx="4">
    <p:pos x="10" y="10"/>
    <p:text>Please indicate to whom the "What we need from you" is directed? The clinic staff, the MOH, the partners, the lab??</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03-26T16:01:05.120" idx="27">
    <p:pos x="10" y="10"/>
    <p:text>I think your process is more complicated than this. See comments in slide #39-#40.</p:text>
    <p:extLst>
      <p:ext uri="{C676402C-5697-4E1C-873F-D02D1690AC5C}">
        <p15:threadingInfo xmlns:p15="http://schemas.microsoft.com/office/powerpoint/2012/main" timeZoneBias="240"/>
      </p:ext>
    </p:extLst>
  </p:cm>
  <p:cm authorId="2" dt="2020-03-30T13:15:06.546" idx="5">
    <p:pos x="106" y="106"/>
    <p:text>Agree, this entire process usually has greater than 20 steps</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03-26T15:58:02.203" idx="24">
    <p:pos x="10" y="10"/>
    <p:text>I appreciate the details in the process table.</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A43093-3E8D-4440-BE8B-0DA8693F089C}" type="doc">
      <dgm:prSet loTypeId="urn:microsoft.com/office/officeart/2005/8/layout/hChevron3" loCatId="" qsTypeId="urn:microsoft.com/office/officeart/2005/8/quickstyle/simple1" qsCatId="simple" csTypeId="urn:microsoft.com/office/officeart/2005/8/colors/accent1_1" csCatId="accent1" phldr="1"/>
      <dgm:spPr/>
    </dgm:pt>
    <dgm:pt modelId="{68F89AFA-E573-8040-AC7B-2EACCEA132C2}">
      <dgm:prSet phldrT="[Text]"/>
      <dgm:spPr/>
      <dgm:t>
        <a:bodyPr/>
        <a:lstStyle/>
        <a:p>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Process mapping</a:t>
          </a:r>
        </a:p>
      </dgm:t>
    </dgm:pt>
    <dgm:pt modelId="{21A37E5C-7EBB-8544-9879-61723E5DC419}" type="parTrans" cxnId="{274F5062-D0D9-5744-8320-47416A6FF013}">
      <dgm:prSet/>
      <dgm:spPr/>
      <dgm:t>
        <a:bodyPr/>
        <a:lstStyle/>
        <a:p>
          <a:endParaRPr lang="en-US"/>
        </a:p>
      </dgm:t>
    </dgm:pt>
    <dgm:pt modelId="{BA1D850F-DDC1-764F-A6EB-A57E2619A761}" type="sibTrans" cxnId="{274F5062-D0D9-5744-8320-47416A6FF013}">
      <dgm:prSet/>
      <dgm:spPr/>
      <dgm:t>
        <a:bodyPr/>
        <a:lstStyle/>
        <a:p>
          <a:endParaRPr lang="en-US"/>
        </a:p>
      </dgm:t>
    </dgm:pt>
    <dgm:pt modelId="{DD0E57E1-7035-8A4F-8819-AF5FBBD15207}" type="pres">
      <dgm:prSet presAssocID="{31A43093-3E8D-4440-BE8B-0DA8693F089C}" presName="Name0" presStyleCnt="0">
        <dgm:presLayoutVars>
          <dgm:dir/>
          <dgm:resizeHandles val="exact"/>
        </dgm:presLayoutVars>
      </dgm:prSet>
      <dgm:spPr/>
    </dgm:pt>
    <dgm:pt modelId="{D909B87D-7821-7548-99D6-F3B326626486}" type="pres">
      <dgm:prSet presAssocID="{68F89AFA-E573-8040-AC7B-2EACCEA132C2}" presName="parTxOnly" presStyleLbl="node1" presStyleIdx="0" presStyleCnt="1" custLinFactNeighborX="-484" custLinFactNeighborY="-1694">
        <dgm:presLayoutVars>
          <dgm:bulletEnabled val="1"/>
        </dgm:presLayoutVars>
      </dgm:prSet>
      <dgm:spPr/>
    </dgm:pt>
  </dgm:ptLst>
  <dgm:cxnLst>
    <dgm:cxn modelId="{274F5062-D0D9-5744-8320-47416A6FF013}" srcId="{31A43093-3E8D-4440-BE8B-0DA8693F089C}" destId="{68F89AFA-E573-8040-AC7B-2EACCEA132C2}" srcOrd="0" destOrd="0" parTransId="{21A37E5C-7EBB-8544-9879-61723E5DC419}" sibTransId="{BA1D850F-DDC1-764F-A6EB-A57E2619A761}"/>
    <dgm:cxn modelId="{5AAA6FC3-C633-3244-B9AE-BBBD2EE8D1F7}" type="presOf" srcId="{31A43093-3E8D-4440-BE8B-0DA8693F089C}" destId="{DD0E57E1-7035-8A4F-8819-AF5FBBD15207}" srcOrd="0" destOrd="0" presId="urn:microsoft.com/office/officeart/2005/8/layout/hChevron3"/>
    <dgm:cxn modelId="{66308FE1-8D42-E549-B8C5-5F14ECDD9889}" type="presOf" srcId="{68F89AFA-E573-8040-AC7B-2EACCEA132C2}" destId="{D909B87D-7821-7548-99D6-F3B326626486}" srcOrd="0" destOrd="0" presId="urn:microsoft.com/office/officeart/2005/8/layout/hChevron3"/>
    <dgm:cxn modelId="{EBD953EC-E048-7B4F-BD71-D6BF957CDBC5}" type="presParOf" srcId="{DD0E57E1-7035-8A4F-8819-AF5FBBD15207}" destId="{D909B87D-7821-7548-99D6-F3B326626486}"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1A43093-3E8D-4440-BE8B-0DA8693F089C}" type="doc">
      <dgm:prSet loTypeId="urn:microsoft.com/office/officeart/2005/8/layout/hChevron3" loCatId="" qsTypeId="urn:microsoft.com/office/officeart/2005/8/quickstyle/simple1" qsCatId="simple" csTypeId="urn:microsoft.com/office/officeart/2005/8/colors/accent1_1" csCatId="accent1" phldr="1"/>
      <dgm:spPr/>
    </dgm:pt>
    <dgm:pt modelId="{B84C2701-B5C2-144F-BE19-652F8AD3F793}">
      <dgm:prSet custT="1"/>
      <dgm:spPr/>
      <dgm:t>
        <a:bodyPr/>
        <a:lstStyle/>
        <a:p>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IMPROVE</a:t>
          </a:r>
        </a:p>
      </dgm:t>
    </dgm:pt>
    <dgm:pt modelId="{97529D7E-C7FB-0A47-B06F-F86ABBD5989A}" type="parTrans" cxnId="{2B87EA44-CD65-F04A-AB45-57F46EACD126}">
      <dgm:prSet/>
      <dgm:spPr/>
      <dgm:t>
        <a:bodyPr/>
        <a:lstStyle/>
        <a:p>
          <a:endParaRPr lang="en-US"/>
        </a:p>
      </dgm:t>
    </dgm:pt>
    <dgm:pt modelId="{8BBFE53E-DE89-444E-9320-01B68E8A3F91}" type="sibTrans" cxnId="{2B87EA44-CD65-F04A-AB45-57F46EACD126}">
      <dgm:prSet/>
      <dgm:spPr/>
      <dgm:t>
        <a:bodyPr/>
        <a:lstStyle/>
        <a:p>
          <a:endParaRPr lang="en-US"/>
        </a:p>
      </dgm:t>
    </dgm:pt>
    <dgm:pt modelId="{DD0E57E1-7035-8A4F-8819-AF5FBBD15207}" type="pres">
      <dgm:prSet presAssocID="{31A43093-3E8D-4440-BE8B-0DA8693F089C}" presName="Name0" presStyleCnt="0">
        <dgm:presLayoutVars>
          <dgm:dir/>
          <dgm:resizeHandles val="exact"/>
        </dgm:presLayoutVars>
      </dgm:prSet>
      <dgm:spPr/>
    </dgm:pt>
    <dgm:pt modelId="{66101053-5C6F-A241-94EC-9CB40FD8CC73}" type="pres">
      <dgm:prSet presAssocID="{B84C2701-B5C2-144F-BE19-652F8AD3F793}" presName="parTxOnly" presStyleLbl="node1" presStyleIdx="0" presStyleCnt="1" custScaleX="195595" custLinFactNeighborX="-2978">
        <dgm:presLayoutVars>
          <dgm:bulletEnabled val="1"/>
        </dgm:presLayoutVars>
      </dgm:prSet>
      <dgm:spPr/>
    </dgm:pt>
  </dgm:ptLst>
  <dgm:cxnLst>
    <dgm:cxn modelId="{F8994740-66D8-314D-A886-23932232D9FD}" type="presOf" srcId="{B84C2701-B5C2-144F-BE19-652F8AD3F793}" destId="{66101053-5C6F-A241-94EC-9CB40FD8CC73}" srcOrd="0" destOrd="0" presId="urn:microsoft.com/office/officeart/2005/8/layout/hChevron3"/>
    <dgm:cxn modelId="{2B87EA44-CD65-F04A-AB45-57F46EACD126}" srcId="{31A43093-3E8D-4440-BE8B-0DA8693F089C}" destId="{B84C2701-B5C2-144F-BE19-652F8AD3F793}" srcOrd="0" destOrd="0" parTransId="{97529D7E-C7FB-0A47-B06F-F86ABBD5989A}" sibTransId="{8BBFE53E-DE89-444E-9320-01B68E8A3F91}"/>
    <dgm:cxn modelId="{5AAA6FC3-C633-3244-B9AE-BBBD2EE8D1F7}" type="presOf" srcId="{31A43093-3E8D-4440-BE8B-0DA8693F089C}" destId="{DD0E57E1-7035-8A4F-8819-AF5FBBD15207}" srcOrd="0" destOrd="0" presId="urn:microsoft.com/office/officeart/2005/8/layout/hChevron3"/>
    <dgm:cxn modelId="{E8613EB0-AC05-914C-B12F-7BDE92331E9D}" type="presParOf" srcId="{DD0E57E1-7035-8A4F-8819-AF5FBBD15207}" destId="{66101053-5C6F-A241-94EC-9CB40FD8CC73}" srcOrd="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1A43093-3E8D-4440-BE8B-0DA8693F089C}" type="doc">
      <dgm:prSet loTypeId="urn:microsoft.com/office/officeart/2005/8/layout/hChevron3" loCatId="" qsTypeId="urn:microsoft.com/office/officeart/2005/8/quickstyle/simple1" qsCatId="simple" csTypeId="urn:microsoft.com/office/officeart/2005/8/colors/accent0_3" csCatId="mainScheme" phldr="1"/>
      <dgm:spPr/>
    </dgm:pt>
    <dgm:pt modelId="{0D0B9AEF-AA66-A644-8D9C-B91A08077537}">
      <dgm:prSet phldrT="[Text]" custT="1"/>
      <dgm:spPr>
        <a:solidFill>
          <a:schemeClr val="tx1"/>
        </a:solidFill>
      </dgm:spPr>
      <dgm:t>
        <a:bodyPr/>
        <a:lstStyle/>
        <a:p>
          <a:endParaRPr lang="en-US" sz="2900" b="0" dirty="0"/>
        </a:p>
      </dgm:t>
    </dgm:pt>
    <dgm:pt modelId="{235D5D08-39AF-6549-B434-1768797B483D}" type="parTrans" cxnId="{454339DF-5023-EA48-A833-C0FF55032588}">
      <dgm:prSet/>
      <dgm:spPr/>
      <dgm:t>
        <a:bodyPr/>
        <a:lstStyle/>
        <a:p>
          <a:endParaRPr lang="en-US"/>
        </a:p>
      </dgm:t>
    </dgm:pt>
    <dgm:pt modelId="{BB04C0BD-45CD-F448-965D-798E0747CC1F}" type="sibTrans" cxnId="{454339DF-5023-EA48-A833-C0FF55032588}">
      <dgm:prSet/>
      <dgm:spPr/>
      <dgm:t>
        <a:bodyPr/>
        <a:lstStyle/>
        <a:p>
          <a:endParaRPr lang="en-US"/>
        </a:p>
      </dgm:t>
    </dgm:pt>
    <dgm:pt modelId="{68F89AFA-E573-8040-AC7B-2EACCEA132C2}">
      <dgm:prSet phldrT="[Text]"/>
      <dgm:spPr>
        <a:solidFill>
          <a:schemeClr val="tx1"/>
        </a:solidFill>
      </dgm:spPr>
      <dgm:t>
        <a:bodyPr/>
        <a:lstStyle/>
        <a:p>
          <a:endParaRPr lang="en-US" dirty="0"/>
        </a:p>
      </dgm:t>
    </dgm:pt>
    <dgm:pt modelId="{21A37E5C-7EBB-8544-9879-61723E5DC419}" type="parTrans" cxnId="{274F5062-D0D9-5744-8320-47416A6FF013}">
      <dgm:prSet/>
      <dgm:spPr/>
      <dgm:t>
        <a:bodyPr/>
        <a:lstStyle/>
        <a:p>
          <a:endParaRPr lang="en-US"/>
        </a:p>
      </dgm:t>
    </dgm:pt>
    <dgm:pt modelId="{BA1D850F-DDC1-764F-A6EB-A57E2619A761}" type="sibTrans" cxnId="{274F5062-D0D9-5744-8320-47416A6FF013}">
      <dgm:prSet/>
      <dgm:spPr/>
      <dgm:t>
        <a:bodyPr/>
        <a:lstStyle/>
        <a:p>
          <a:endParaRPr lang="en-US"/>
        </a:p>
      </dgm:t>
    </dgm:pt>
    <dgm:pt modelId="{9D9E47DA-49E4-6D48-8D5F-202F87591E74}">
      <dgm:prSet phldrT="[Text]"/>
      <dgm:spPr>
        <a:solidFill>
          <a:schemeClr val="tx1"/>
        </a:solidFill>
      </dgm:spPr>
      <dgm:t>
        <a:bodyPr/>
        <a:lstStyle/>
        <a:p>
          <a:endParaRPr lang="en-US" dirty="0"/>
        </a:p>
      </dgm:t>
    </dgm:pt>
    <dgm:pt modelId="{EBCD0FF6-C0CD-6A47-BAE9-0884B105FB1F}" type="parTrans" cxnId="{FD732A97-6128-3A40-86C5-840C97946ACF}">
      <dgm:prSet/>
      <dgm:spPr/>
      <dgm:t>
        <a:bodyPr/>
        <a:lstStyle/>
        <a:p>
          <a:endParaRPr lang="en-US"/>
        </a:p>
      </dgm:t>
    </dgm:pt>
    <dgm:pt modelId="{66B982C2-40E4-5B4E-AF73-6A8124A1E9B4}" type="sibTrans" cxnId="{FD732A97-6128-3A40-86C5-840C97946ACF}">
      <dgm:prSet/>
      <dgm:spPr/>
      <dgm:t>
        <a:bodyPr/>
        <a:lstStyle/>
        <a:p>
          <a:endParaRPr lang="en-US"/>
        </a:p>
      </dgm:t>
    </dgm:pt>
    <dgm:pt modelId="{B84C2701-B5C2-144F-BE19-652F8AD3F793}">
      <dgm:prSet custT="1"/>
      <dgm:spPr>
        <a:solidFill>
          <a:schemeClr val="tx1"/>
        </a:solidFill>
      </dgm:spPr>
      <dgm:t>
        <a:bodyPr/>
        <a:lstStyle/>
        <a:p>
          <a:r>
            <a:rPr lang="en-US" sz="4400" dirty="0"/>
            <a:t>IMPROVE</a:t>
          </a:r>
        </a:p>
      </dgm:t>
    </dgm:pt>
    <dgm:pt modelId="{97529D7E-C7FB-0A47-B06F-F86ABBD5989A}" type="parTrans" cxnId="{2B87EA44-CD65-F04A-AB45-57F46EACD126}">
      <dgm:prSet/>
      <dgm:spPr/>
      <dgm:t>
        <a:bodyPr/>
        <a:lstStyle/>
        <a:p>
          <a:endParaRPr lang="en-US"/>
        </a:p>
      </dgm:t>
    </dgm:pt>
    <dgm:pt modelId="{8BBFE53E-DE89-444E-9320-01B68E8A3F91}" type="sibTrans" cxnId="{2B87EA44-CD65-F04A-AB45-57F46EACD126}">
      <dgm:prSet/>
      <dgm:spPr/>
      <dgm:t>
        <a:bodyPr/>
        <a:lstStyle/>
        <a:p>
          <a:endParaRPr lang="en-US"/>
        </a:p>
      </dgm:t>
    </dgm:pt>
    <dgm:pt modelId="{EFD444F3-4320-DE46-8F18-B6B77FC1C811}">
      <dgm:prSet/>
      <dgm:spPr>
        <a:solidFill>
          <a:schemeClr val="tx1"/>
        </a:solidFill>
      </dgm:spPr>
      <dgm:t>
        <a:bodyPr/>
        <a:lstStyle/>
        <a:p>
          <a:endParaRPr lang="en-US" dirty="0"/>
        </a:p>
      </dgm:t>
    </dgm:pt>
    <dgm:pt modelId="{FC5306F4-059E-9E47-96FD-FEAD5C8D27D8}" type="parTrans" cxnId="{62920830-81FD-834A-BB19-40FE620E0AD6}">
      <dgm:prSet/>
      <dgm:spPr/>
      <dgm:t>
        <a:bodyPr/>
        <a:lstStyle/>
        <a:p>
          <a:endParaRPr lang="en-US"/>
        </a:p>
      </dgm:t>
    </dgm:pt>
    <dgm:pt modelId="{51618342-C372-4E4C-A2DE-9FDE94E3AF72}" type="sibTrans" cxnId="{62920830-81FD-834A-BB19-40FE620E0AD6}">
      <dgm:prSet/>
      <dgm:spPr/>
      <dgm:t>
        <a:bodyPr/>
        <a:lstStyle/>
        <a:p>
          <a:endParaRPr lang="en-US"/>
        </a:p>
      </dgm:t>
    </dgm:pt>
    <dgm:pt modelId="{DD0E57E1-7035-8A4F-8819-AF5FBBD15207}" type="pres">
      <dgm:prSet presAssocID="{31A43093-3E8D-4440-BE8B-0DA8693F089C}" presName="Name0" presStyleCnt="0">
        <dgm:presLayoutVars>
          <dgm:dir/>
          <dgm:resizeHandles val="exact"/>
        </dgm:presLayoutVars>
      </dgm:prSet>
      <dgm:spPr/>
    </dgm:pt>
    <dgm:pt modelId="{FE6C1CFC-DB99-BF4A-B19A-638DC792F242}" type="pres">
      <dgm:prSet presAssocID="{0D0B9AEF-AA66-A644-8D9C-B91A08077537}" presName="parTxOnly" presStyleLbl="node1" presStyleIdx="0" presStyleCnt="5">
        <dgm:presLayoutVars>
          <dgm:bulletEnabled val="1"/>
        </dgm:presLayoutVars>
      </dgm:prSet>
      <dgm:spPr/>
    </dgm:pt>
    <dgm:pt modelId="{4E6C5F34-88B3-7A42-847F-C25E5B6EAB23}" type="pres">
      <dgm:prSet presAssocID="{BB04C0BD-45CD-F448-965D-798E0747CC1F}" presName="parSpace" presStyleCnt="0"/>
      <dgm:spPr/>
    </dgm:pt>
    <dgm:pt modelId="{D909B87D-7821-7548-99D6-F3B326626486}" type="pres">
      <dgm:prSet presAssocID="{68F89AFA-E573-8040-AC7B-2EACCEA132C2}" presName="parTxOnly" presStyleLbl="node1" presStyleIdx="1" presStyleCnt="5">
        <dgm:presLayoutVars>
          <dgm:bulletEnabled val="1"/>
        </dgm:presLayoutVars>
      </dgm:prSet>
      <dgm:spPr/>
    </dgm:pt>
    <dgm:pt modelId="{5AC9BD7B-DD9C-9642-A3C1-4D77E4C42BDA}" type="pres">
      <dgm:prSet presAssocID="{BA1D850F-DDC1-764F-A6EB-A57E2619A761}" presName="parSpace" presStyleCnt="0"/>
      <dgm:spPr/>
    </dgm:pt>
    <dgm:pt modelId="{078B8EBC-E709-B743-B015-F02DD0A8CA2D}" type="pres">
      <dgm:prSet presAssocID="{9D9E47DA-49E4-6D48-8D5F-202F87591E74}" presName="parTxOnly" presStyleLbl="node1" presStyleIdx="2" presStyleCnt="5">
        <dgm:presLayoutVars>
          <dgm:bulletEnabled val="1"/>
        </dgm:presLayoutVars>
      </dgm:prSet>
      <dgm:spPr/>
    </dgm:pt>
    <dgm:pt modelId="{BA47968B-81CF-2A4F-89D5-D528AFF7353E}" type="pres">
      <dgm:prSet presAssocID="{66B982C2-40E4-5B4E-AF73-6A8124A1E9B4}" presName="parSpace" presStyleCnt="0"/>
      <dgm:spPr/>
    </dgm:pt>
    <dgm:pt modelId="{66101053-5C6F-A241-94EC-9CB40FD8CC73}" type="pres">
      <dgm:prSet presAssocID="{B84C2701-B5C2-144F-BE19-652F8AD3F793}" presName="parTxOnly" presStyleLbl="node1" presStyleIdx="3" presStyleCnt="5" custScaleX="195595">
        <dgm:presLayoutVars>
          <dgm:bulletEnabled val="1"/>
        </dgm:presLayoutVars>
      </dgm:prSet>
      <dgm:spPr/>
    </dgm:pt>
    <dgm:pt modelId="{D883D6EB-C17A-EE48-876B-3A364EA9ED76}" type="pres">
      <dgm:prSet presAssocID="{8BBFE53E-DE89-444E-9320-01B68E8A3F91}" presName="parSpace" presStyleCnt="0"/>
      <dgm:spPr/>
    </dgm:pt>
    <dgm:pt modelId="{E15C1D74-AD85-D141-90E0-55E0700724BA}" type="pres">
      <dgm:prSet presAssocID="{EFD444F3-4320-DE46-8F18-B6B77FC1C811}" presName="parTxOnly" presStyleLbl="node1" presStyleIdx="4" presStyleCnt="5">
        <dgm:presLayoutVars>
          <dgm:bulletEnabled val="1"/>
        </dgm:presLayoutVars>
      </dgm:prSet>
      <dgm:spPr/>
    </dgm:pt>
  </dgm:ptLst>
  <dgm:cxnLst>
    <dgm:cxn modelId="{62920830-81FD-834A-BB19-40FE620E0AD6}" srcId="{31A43093-3E8D-4440-BE8B-0DA8693F089C}" destId="{EFD444F3-4320-DE46-8F18-B6B77FC1C811}" srcOrd="4" destOrd="0" parTransId="{FC5306F4-059E-9E47-96FD-FEAD5C8D27D8}" sibTransId="{51618342-C372-4E4C-A2DE-9FDE94E3AF72}"/>
    <dgm:cxn modelId="{00758739-DA26-9D4E-BD52-DBC742917088}" type="presOf" srcId="{9D9E47DA-49E4-6D48-8D5F-202F87591E74}" destId="{078B8EBC-E709-B743-B015-F02DD0A8CA2D}" srcOrd="0" destOrd="0" presId="urn:microsoft.com/office/officeart/2005/8/layout/hChevron3"/>
    <dgm:cxn modelId="{F8994740-66D8-314D-A886-23932232D9FD}" type="presOf" srcId="{B84C2701-B5C2-144F-BE19-652F8AD3F793}" destId="{66101053-5C6F-A241-94EC-9CB40FD8CC73}" srcOrd="0" destOrd="0" presId="urn:microsoft.com/office/officeart/2005/8/layout/hChevron3"/>
    <dgm:cxn modelId="{274F5062-D0D9-5744-8320-47416A6FF013}" srcId="{31A43093-3E8D-4440-BE8B-0DA8693F089C}" destId="{68F89AFA-E573-8040-AC7B-2EACCEA132C2}" srcOrd="1" destOrd="0" parTransId="{21A37E5C-7EBB-8544-9879-61723E5DC419}" sibTransId="{BA1D850F-DDC1-764F-A6EB-A57E2619A761}"/>
    <dgm:cxn modelId="{2B87EA44-CD65-F04A-AB45-57F46EACD126}" srcId="{31A43093-3E8D-4440-BE8B-0DA8693F089C}" destId="{B84C2701-B5C2-144F-BE19-652F8AD3F793}" srcOrd="3" destOrd="0" parTransId="{97529D7E-C7FB-0A47-B06F-F86ABBD5989A}" sibTransId="{8BBFE53E-DE89-444E-9320-01B68E8A3F91}"/>
    <dgm:cxn modelId="{9BE09D45-2539-A140-BE4E-6F12C1390851}" type="presOf" srcId="{0D0B9AEF-AA66-A644-8D9C-B91A08077537}" destId="{FE6C1CFC-DB99-BF4A-B19A-638DC792F242}" srcOrd="0" destOrd="0" presId="urn:microsoft.com/office/officeart/2005/8/layout/hChevron3"/>
    <dgm:cxn modelId="{FD732A97-6128-3A40-86C5-840C97946ACF}" srcId="{31A43093-3E8D-4440-BE8B-0DA8693F089C}" destId="{9D9E47DA-49E4-6D48-8D5F-202F87591E74}" srcOrd="2" destOrd="0" parTransId="{EBCD0FF6-C0CD-6A47-BAE9-0884B105FB1F}" sibTransId="{66B982C2-40E4-5B4E-AF73-6A8124A1E9B4}"/>
    <dgm:cxn modelId="{B1587999-3A5A-F34A-BAE0-8DA9AD54F4E9}" type="presOf" srcId="{EFD444F3-4320-DE46-8F18-B6B77FC1C811}" destId="{E15C1D74-AD85-D141-90E0-55E0700724BA}" srcOrd="0" destOrd="0" presId="urn:microsoft.com/office/officeart/2005/8/layout/hChevron3"/>
    <dgm:cxn modelId="{5AAA6FC3-C633-3244-B9AE-BBBD2EE8D1F7}" type="presOf" srcId="{31A43093-3E8D-4440-BE8B-0DA8693F089C}" destId="{DD0E57E1-7035-8A4F-8819-AF5FBBD15207}" srcOrd="0" destOrd="0" presId="urn:microsoft.com/office/officeart/2005/8/layout/hChevron3"/>
    <dgm:cxn modelId="{454339DF-5023-EA48-A833-C0FF55032588}" srcId="{31A43093-3E8D-4440-BE8B-0DA8693F089C}" destId="{0D0B9AEF-AA66-A644-8D9C-B91A08077537}" srcOrd="0" destOrd="0" parTransId="{235D5D08-39AF-6549-B434-1768797B483D}" sibTransId="{BB04C0BD-45CD-F448-965D-798E0747CC1F}"/>
    <dgm:cxn modelId="{66308FE1-8D42-E549-B8C5-5F14ECDD9889}" type="presOf" srcId="{68F89AFA-E573-8040-AC7B-2EACCEA132C2}" destId="{D909B87D-7821-7548-99D6-F3B326626486}" srcOrd="0" destOrd="0" presId="urn:microsoft.com/office/officeart/2005/8/layout/hChevron3"/>
    <dgm:cxn modelId="{20E37C72-365F-0748-A4BC-D72D3A82DF5F}" type="presParOf" srcId="{DD0E57E1-7035-8A4F-8819-AF5FBBD15207}" destId="{FE6C1CFC-DB99-BF4A-B19A-638DC792F242}" srcOrd="0" destOrd="0" presId="urn:microsoft.com/office/officeart/2005/8/layout/hChevron3"/>
    <dgm:cxn modelId="{B24BD939-DC75-DB43-A9CE-BD272D0000E0}" type="presParOf" srcId="{DD0E57E1-7035-8A4F-8819-AF5FBBD15207}" destId="{4E6C5F34-88B3-7A42-847F-C25E5B6EAB23}" srcOrd="1" destOrd="0" presId="urn:microsoft.com/office/officeart/2005/8/layout/hChevron3"/>
    <dgm:cxn modelId="{EBD953EC-E048-7B4F-BD71-D6BF957CDBC5}" type="presParOf" srcId="{DD0E57E1-7035-8A4F-8819-AF5FBBD15207}" destId="{D909B87D-7821-7548-99D6-F3B326626486}" srcOrd="2" destOrd="0" presId="urn:microsoft.com/office/officeart/2005/8/layout/hChevron3"/>
    <dgm:cxn modelId="{E8994297-34DD-5141-AA30-6FDC071ADD84}" type="presParOf" srcId="{DD0E57E1-7035-8A4F-8819-AF5FBBD15207}" destId="{5AC9BD7B-DD9C-9642-A3C1-4D77E4C42BDA}" srcOrd="3" destOrd="0" presId="urn:microsoft.com/office/officeart/2005/8/layout/hChevron3"/>
    <dgm:cxn modelId="{D56F815C-EB17-9342-827D-DDE8A9AA9B24}" type="presParOf" srcId="{DD0E57E1-7035-8A4F-8819-AF5FBBD15207}" destId="{078B8EBC-E709-B743-B015-F02DD0A8CA2D}" srcOrd="4" destOrd="0" presId="urn:microsoft.com/office/officeart/2005/8/layout/hChevron3"/>
    <dgm:cxn modelId="{9F8E7020-72C0-E04D-AE0A-773B7611A156}" type="presParOf" srcId="{DD0E57E1-7035-8A4F-8819-AF5FBBD15207}" destId="{BA47968B-81CF-2A4F-89D5-D528AFF7353E}" srcOrd="5" destOrd="0" presId="urn:microsoft.com/office/officeart/2005/8/layout/hChevron3"/>
    <dgm:cxn modelId="{E8613EB0-AC05-914C-B12F-7BDE92331E9D}" type="presParOf" srcId="{DD0E57E1-7035-8A4F-8819-AF5FBBD15207}" destId="{66101053-5C6F-A241-94EC-9CB40FD8CC73}" srcOrd="6" destOrd="0" presId="urn:microsoft.com/office/officeart/2005/8/layout/hChevron3"/>
    <dgm:cxn modelId="{3B971A24-E77D-644B-8EE1-674ED9A02F77}" type="presParOf" srcId="{DD0E57E1-7035-8A4F-8819-AF5FBBD15207}" destId="{D883D6EB-C17A-EE48-876B-3A364EA9ED76}" srcOrd="7" destOrd="0" presId="urn:microsoft.com/office/officeart/2005/8/layout/hChevron3"/>
    <dgm:cxn modelId="{90D20E7E-74D7-3A4C-8CE8-78731DED1A09}" type="presParOf" srcId="{DD0E57E1-7035-8A4F-8819-AF5FBBD15207}" destId="{E15C1D74-AD85-D141-90E0-55E0700724BA}"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1A43093-3E8D-4440-BE8B-0DA8693F089C}" type="doc">
      <dgm:prSet loTypeId="urn:microsoft.com/office/officeart/2005/8/layout/hChevron3" loCatId="" qsTypeId="urn:microsoft.com/office/officeart/2005/8/quickstyle/simple1" qsCatId="simple" csTypeId="urn:microsoft.com/office/officeart/2005/8/colors/accent1_1" csCatId="accent1" phldr="1"/>
      <dgm:spPr/>
    </dgm:pt>
    <dgm:pt modelId="{EFD444F3-4320-DE46-8F18-B6B77FC1C811}">
      <dgm:prSet custT="1"/>
      <dgm:spPr/>
      <dgm:t>
        <a:bodyPr/>
        <a:lstStyle/>
        <a:p>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CONTROL</a:t>
          </a:r>
        </a:p>
      </dgm:t>
    </dgm:pt>
    <dgm:pt modelId="{FC5306F4-059E-9E47-96FD-FEAD5C8D27D8}" type="parTrans" cxnId="{62920830-81FD-834A-BB19-40FE620E0AD6}">
      <dgm:prSet/>
      <dgm:spPr/>
      <dgm:t>
        <a:bodyPr/>
        <a:lstStyle/>
        <a:p>
          <a:endParaRPr lang="en-US"/>
        </a:p>
      </dgm:t>
    </dgm:pt>
    <dgm:pt modelId="{51618342-C372-4E4C-A2DE-9FDE94E3AF72}" type="sibTrans" cxnId="{62920830-81FD-834A-BB19-40FE620E0AD6}">
      <dgm:prSet/>
      <dgm:spPr/>
      <dgm:t>
        <a:bodyPr/>
        <a:lstStyle/>
        <a:p>
          <a:endParaRPr lang="en-US"/>
        </a:p>
      </dgm:t>
    </dgm:pt>
    <dgm:pt modelId="{DD0E57E1-7035-8A4F-8819-AF5FBBD15207}" type="pres">
      <dgm:prSet presAssocID="{31A43093-3E8D-4440-BE8B-0DA8693F089C}" presName="Name0" presStyleCnt="0">
        <dgm:presLayoutVars>
          <dgm:dir/>
          <dgm:resizeHandles val="exact"/>
        </dgm:presLayoutVars>
      </dgm:prSet>
      <dgm:spPr/>
    </dgm:pt>
    <dgm:pt modelId="{E15C1D74-AD85-D141-90E0-55E0700724BA}" type="pres">
      <dgm:prSet presAssocID="{EFD444F3-4320-DE46-8F18-B6B77FC1C811}" presName="parTxOnly" presStyleLbl="node1" presStyleIdx="0" presStyleCnt="1" custScaleX="160389" custLinFactNeighborX="-642" custLinFactNeighborY="22720">
        <dgm:presLayoutVars>
          <dgm:bulletEnabled val="1"/>
        </dgm:presLayoutVars>
      </dgm:prSet>
      <dgm:spPr/>
    </dgm:pt>
  </dgm:ptLst>
  <dgm:cxnLst>
    <dgm:cxn modelId="{62920830-81FD-834A-BB19-40FE620E0AD6}" srcId="{31A43093-3E8D-4440-BE8B-0DA8693F089C}" destId="{EFD444F3-4320-DE46-8F18-B6B77FC1C811}" srcOrd="0" destOrd="0" parTransId="{FC5306F4-059E-9E47-96FD-FEAD5C8D27D8}" sibTransId="{51618342-C372-4E4C-A2DE-9FDE94E3AF72}"/>
    <dgm:cxn modelId="{B1587999-3A5A-F34A-BAE0-8DA9AD54F4E9}" type="presOf" srcId="{EFD444F3-4320-DE46-8F18-B6B77FC1C811}" destId="{E15C1D74-AD85-D141-90E0-55E0700724BA}" srcOrd="0" destOrd="0" presId="urn:microsoft.com/office/officeart/2005/8/layout/hChevron3"/>
    <dgm:cxn modelId="{5AAA6FC3-C633-3244-B9AE-BBBD2EE8D1F7}" type="presOf" srcId="{31A43093-3E8D-4440-BE8B-0DA8693F089C}" destId="{DD0E57E1-7035-8A4F-8819-AF5FBBD15207}" srcOrd="0" destOrd="0" presId="urn:microsoft.com/office/officeart/2005/8/layout/hChevron3"/>
    <dgm:cxn modelId="{90D20E7E-74D7-3A4C-8CE8-78731DED1A09}" type="presParOf" srcId="{DD0E57E1-7035-8A4F-8819-AF5FBBD15207}" destId="{E15C1D74-AD85-D141-90E0-55E0700724BA}"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A43093-3E8D-4440-BE8B-0DA8693F089C}" type="doc">
      <dgm:prSet loTypeId="urn:microsoft.com/office/officeart/2005/8/layout/hChevron3" loCatId="" qsTypeId="urn:microsoft.com/office/officeart/2005/8/quickstyle/simple1" qsCatId="simple" csTypeId="urn:microsoft.com/office/officeart/2005/8/colors/accent1_1" csCatId="accent1" phldr="1"/>
      <dgm:spPr/>
    </dgm:pt>
    <dgm:pt modelId="{68F89AFA-E573-8040-AC7B-2EACCEA132C2}">
      <dgm:prSet phldrT="[Text]" custT="1"/>
      <dgm:spPr/>
      <dgm:t>
        <a:bodyPr/>
        <a:lstStyle/>
        <a:p>
          <a:r>
            <a:rPr lang="en-US" sz="4400" b="1" dirty="0">
              <a:solidFill>
                <a:srgbClr val="FF0000"/>
              </a:solidFill>
              <a:effectLst>
                <a:outerShdw blurRad="38100" dist="38100" dir="2700000" algn="tl">
                  <a:srgbClr val="000000">
                    <a:alpha val="43137"/>
                  </a:srgbClr>
                </a:outerShdw>
              </a:effectLst>
            </a:rPr>
            <a:t>MEASURE</a:t>
          </a:r>
        </a:p>
      </dgm:t>
    </dgm:pt>
    <dgm:pt modelId="{21A37E5C-7EBB-8544-9879-61723E5DC419}" type="parTrans" cxnId="{274F5062-D0D9-5744-8320-47416A6FF013}">
      <dgm:prSet/>
      <dgm:spPr/>
      <dgm:t>
        <a:bodyPr/>
        <a:lstStyle/>
        <a:p>
          <a:endParaRPr lang="en-US"/>
        </a:p>
      </dgm:t>
    </dgm:pt>
    <dgm:pt modelId="{BA1D850F-DDC1-764F-A6EB-A57E2619A761}" type="sibTrans" cxnId="{274F5062-D0D9-5744-8320-47416A6FF013}">
      <dgm:prSet/>
      <dgm:spPr/>
      <dgm:t>
        <a:bodyPr/>
        <a:lstStyle/>
        <a:p>
          <a:endParaRPr lang="en-US"/>
        </a:p>
      </dgm:t>
    </dgm:pt>
    <dgm:pt modelId="{DD0E57E1-7035-8A4F-8819-AF5FBBD15207}" type="pres">
      <dgm:prSet presAssocID="{31A43093-3E8D-4440-BE8B-0DA8693F089C}" presName="Name0" presStyleCnt="0">
        <dgm:presLayoutVars>
          <dgm:dir/>
          <dgm:resizeHandles val="exact"/>
        </dgm:presLayoutVars>
      </dgm:prSet>
      <dgm:spPr/>
    </dgm:pt>
    <dgm:pt modelId="{D909B87D-7821-7548-99D6-F3B326626486}" type="pres">
      <dgm:prSet presAssocID="{68F89AFA-E573-8040-AC7B-2EACCEA132C2}" presName="parTxOnly" presStyleLbl="node1" presStyleIdx="0" presStyleCnt="1" custScaleX="186104">
        <dgm:presLayoutVars>
          <dgm:bulletEnabled val="1"/>
        </dgm:presLayoutVars>
      </dgm:prSet>
      <dgm:spPr/>
    </dgm:pt>
  </dgm:ptLst>
  <dgm:cxnLst>
    <dgm:cxn modelId="{274F5062-D0D9-5744-8320-47416A6FF013}" srcId="{31A43093-3E8D-4440-BE8B-0DA8693F089C}" destId="{68F89AFA-E573-8040-AC7B-2EACCEA132C2}" srcOrd="0" destOrd="0" parTransId="{21A37E5C-7EBB-8544-9879-61723E5DC419}" sibTransId="{BA1D850F-DDC1-764F-A6EB-A57E2619A761}"/>
    <dgm:cxn modelId="{5AAA6FC3-C633-3244-B9AE-BBBD2EE8D1F7}" type="presOf" srcId="{31A43093-3E8D-4440-BE8B-0DA8693F089C}" destId="{DD0E57E1-7035-8A4F-8819-AF5FBBD15207}" srcOrd="0" destOrd="0" presId="urn:microsoft.com/office/officeart/2005/8/layout/hChevron3"/>
    <dgm:cxn modelId="{66308FE1-8D42-E549-B8C5-5F14ECDD9889}" type="presOf" srcId="{68F89AFA-E573-8040-AC7B-2EACCEA132C2}" destId="{D909B87D-7821-7548-99D6-F3B326626486}" srcOrd="0" destOrd="0" presId="urn:microsoft.com/office/officeart/2005/8/layout/hChevron3"/>
    <dgm:cxn modelId="{EBD953EC-E048-7B4F-BD71-D6BF957CDBC5}" type="presParOf" srcId="{DD0E57E1-7035-8A4F-8819-AF5FBBD15207}" destId="{D909B87D-7821-7548-99D6-F3B326626486}"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A43093-3E8D-4440-BE8B-0DA8693F089C}" type="doc">
      <dgm:prSet loTypeId="urn:microsoft.com/office/officeart/2005/8/layout/hChevron3" loCatId="" qsTypeId="urn:microsoft.com/office/officeart/2005/8/quickstyle/simple1" qsCatId="simple" csTypeId="urn:microsoft.com/office/officeart/2005/8/colors/accent1_1" csCatId="accent1" phldr="1"/>
      <dgm:spPr/>
    </dgm:pt>
    <dgm:pt modelId="{9D9E47DA-49E4-6D48-8D5F-202F87591E74}">
      <dgm:prSet phldrT="[Text]" custT="1"/>
      <dgm:spPr/>
      <dgm:t>
        <a:bodyPr/>
        <a:lstStyle/>
        <a:p>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ANALYZE</a:t>
          </a:r>
        </a:p>
      </dgm:t>
    </dgm:pt>
    <dgm:pt modelId="{EBCD0FF6-C0CD-6A47-BAE9-0884B105FB1F}" type="parTrans" cxnId="{FD732A97-6128-3A40-86C5-840C97946ACF}">
      <dgm:prSet/>
      <dgm:spPr/>
      <dgm:t>
        <a:bodyPr/>
        <a:lstStyle/>
        <a:p>
          <a:endParaRPr lang="en-US"/>
        </a:p>
      </dgm:t>
    </dgm:pt>
    <dgm:pt modelId="{66B982C2-40E4-5B4E-AF73-6A8124A1E9B4}" type="sibTrans" cxnId="{FD732A97-6128-3A40-86C5-840C97946ACF}">
      <dgm:prSet/>
      <dgm:spPr/>
      <dgm:t>
        <a:bodyPr/>
        <a:lstStyle/>
        <a:p>
          <a:endParaRPr lang="en-US"/>
        </a:p>
      </dgm:t>
    </dgm:pt>
    <dgm:pt modelId="{DD0E57E1-7035-8A4F-8819-AF5FBBD15207}" type="pres">
      <dgm:prSet presAssocID="{31A43093-3E8D-4440-BE8B-0DA8693F089C}" presName="Name0" presStyleCnt="0">
        <dgm:presLayoutVars>
          <dgm:dir/>
          <dgm:resizeHandles val="exact"/>
        </dgm:presLayoutVars>
      </dgm:prSet>
      <dgm:spPr/>
    </dgm:pt>
    <dgm:pt modelId="{078B8EBC-E709-B743-B015-F02DD0A8CA2D}" type="pres">
      <dgm:prSet presAssocID="{9D9E47DA-49E4-6D48-8D5F-202F87591E74}" presName="parTxOnly" presStyleLbl="node1" presStyleIdx="0" presStyleCnt="1" custScaleX="148932">
        <dgm:presLayoutVars>
          <dgm:bulletEnabled val="1"/>
        </dgm:presLayoutVars>
      </dgm:prSet>
      <dgm:spPr/>
    </dgm:pt>
  </dgm:ptLst>
  <dgm:cxnLst>
    <dgm:cxn modelId="{00758739-DA26-9D4E-BD52-DBC742917088}" type="presOf" srcId="{9D9E47DA-49E4-6D48-8D5F-202F87591E74}" destId="{078B8EBC-E709-B743-B015-F02DD0A8CA2D}" srcOrd="0" destOrd="0" presId="urn:microsoft.com/office/officeart/2005/8/layout/hChevron3"/>
    <dgm:cxn modelId="{FD732A97-6128-3A40-86C5-840C97946ACF}" srcId="{31A43093-3E8D-4440-BE8B-0DA8693F089C}" destId="{9D9E47DA-49E4-6D48-8D5F-202F87591E74}" srcOrd="0" destOrd="0" parTransId="{EBCD0FF6-C0CD-6A47-BAE9-0884B105FB1F}" sibTransId="{66B982C2-40E4-5B4E-AF73-6A8124A1E9B4}"/>
    <dgm:cxn modelId="{5AAA6FC3-C633-3244-B9AE-BBBD2EE8D1F7}" type="presOf" srcId="{31A43093-3E8D-4440-BE8B-0DA8693F089C}" destId="{DD0E57E1-7035-8A4F-8819-AF5FBBD15207}" srcOrd="0" destOrd="0" presId="urn:microsoft.com/office/officeart/2005/8/layout/hChevron3"/>
    <dgm:cxn modelId="{D56F815C-EB17-9342-827D-DDE8A9AA9B24}" type="presParOf" srcId="{DD0E57E1-7035-8A4F-8819-AF5FBBD15207}" destId="{078B8EBC-E709-B743-B015-F02DD0A8CA2D}"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A43093-3E8D-4440-BE8B-0DA8693F089C}" type="doc">
      <dgm:prSet loTypeId="urn:microsoft.com/office/officeart/2005/8/layout/hChevron3" loCatId="" qsTypeId="urn:microsoft.com/office/officeart/2005/8/quickstyle/simple1" qsCatId="simple" csTypeId="urn:microsoft.com/office/officeart/2005/8/colors/accent1_1" csCatId="accent1" phldr="1"/>
      <dgm:spPr/>
    </dgm:pt>
    <dgm:pt modelId="{B84C2701-B5C2-144F-BE19-652F8AD3F793}">
      <dgm:prSet custT="1"/>
      <dgm:spPr/>
      <dgm:t>
        <a:bodyPr/>
        <a:lstStyle/>
        <a:p>
          <a:r>
            <a:rPr lang="en-US" sz="4400" b="1" dirty="0">
              <a:solidFill>
                <a:srgbClr val="FF0000"/>
              </a:solidFill>
              <a:effectLst>
                <a:outerShdw blurRad="38100" dist="38100" dir="2700000" algn="tl">
                  <a:srgbClr val="000000">
                    <a:alpha val="43137"/>
                  </a:srgbClr>
                </a:outerShdw>
              </a:effectLst>
            </a:rPr>
            <a:t>IMPROVE</a:t>
          </a:r>
        </a:p>
      </dgm:t>
    </dgm:pt>
    <dgm:pt modelId="{97529D7E-C7FB-0A47-B06F-F86ABBD5989A}" type="parTrans" cxnId="{2B87EA44-CD65-F04A-AB45-57F46EACD126}">
      <dgm:prSet/>
      <dgm:spPr/>
      <dgm:t>
        <a:bodyPr/>
        <a:lstStyle/>
        <a:p>
          <a:endParaRPr lang="en-US"/>
        </a:p>
      </dgm:t>
    </dgm:pt>
    <dgm:pt modelId="{8BBFE53E-DE89-444E-9320-01B68E8A3F91}" type="sibTrans" cxnId="{2B87EA44-CD65-F04A-AB45-57F46EACD126}">
      <dgm:prSet/>
      <dgm:spPr/>
      <dgm:t>
        <a:bodyPr/>
        <a:lstStyle/>
        <a:p>
          <a:endParaRPr lang="en-US"/>
        </a:p>
      </dgm:t>
    </dgm:pt>
    <dgm:pt modelId="{DD0E57E1-7035-8A4F-8819-AF5FBBD15207}" type="pres">
      <dgm:prSet presAssocID="{31A43093-3E8D-4440-BE8B-0DA8693F089C}" presName="Name0" presStyleCnt="0">
        <dgm:presLayoutVars>
          <dgm:dir/>
          <dgm:resizeHandles val="exact"/>
        </dgm:presLayoutVars>
      </dgm:prSet>
      <dgm:spPr/>
    </dgm:pt>
    <dgm:pt modelId="{66101053-5C6F-A241-94EC-9CB40FD8CC73}" type="pres">
      <dgm:prSet presAssocID="{B84C2701-B5C2-144F-BE19-652F8AD3F793}" presName="parTxOnly" presStyleLbl="node1" presStyleIdx="0" presStyleCnt="1" custScaleX="195595">
        <dgm:presLayoutVars>
          <dgm:bulletEnabled val="1"/>
        </dgm:presLayoutVars>
      </dgm:prSet>
      <dgm:spPr/>
    </dgm:pt>
  </dgm:ptLst>
  <dgm:cxnLst>
    <dgm:cxn modelId="{F8994740-66D8-314D-A886-23932232D9FD}" type="presOf" srcId="{B84C2701-B5C2-144F-BE19-652F8AD3F793}" destId="{66101053-5C6F-A241-94EC-9CB40FD8CC73}" srcOrd="0" destOrd="0" presId="urn:microsoft.com/office/officeart/2005/8/layout/hChevron3"/>
    <dgm:cxn modelId="{2B87EA44-CD65-F04A-AB45-57F46EACD126}" srcId="{31A43093-3E8D-4440-BE8B-0DA8693F089C}" destId="{B84C2701-B5C2-144F-BE19-652F8AD3F793}" srcOrd="0" destOrd="0" parTransId="{97529D7E-C7FB-0A47-B06F-F86ABBD5989A}" sibTransId="{8BBFE53E-DE89-444E-9320-01B68E8A3F91}"/>
    <dgm:cxn modelId="{5AAA6FC3-C633-3244-B9AE-BBBD2EE8D1F7}" type="presOf" srcId="{31A43093-3E8D-4440-BE8B-0DA8693F089C}" destId="{DD0E57E1-7035-8A4F-8819-AF5FBBD15207}" srcOrd="0" destOrd="0" presId="urn:microsoft.com/office/officeart/2005/8/layout/hChevron3"/>
    <dgm:cxn modelId="{E8613EB0-AC05-914C-B12F-7BDE92331E9D}" type="presParOf" srcId="{DD0E57E1-7035-8A4F-8819-AF5FBBD15207}" destId="{66101053-5C6F-A241-94EC-9CB40FD8CC7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A43093-3E8D-4440-BE8B-0DA8693F089C}" type="doc">
      <dgm:prSet loTypeId="urn:microsoft.com/office/officeart/2005/8/layout/hChevron3" loCatId="" qsTypeId="urn:microsoft.com/office/officeart/2005/8/quickstyle/simple1" qsCatId="simple" csTypeId="urn:microsoft.com/office/officeart/2005/8/colors/accent1_1" csCatId="accent1" phldr="1"/>
      <dgm:spPr/>
    </dgm:pt>
    <dgm:pt modelId="{B84C2701-B5C2-144F-BE19-652F8AD3F793}">
      <dgm:prSet custT="1"/>
      <dgm:spPr/>
      <dgm:t>
        <a:bodyPr/>
        <a:lstStyle/>
        <a:p>
          <a:r>
            <a:rPr lang="en-US" sz="4400" dirty="0">
              <a:solidFill>
                <a:srgbClr val="FF0000"/>
              </a:solidFill>
            </a:rPr>
            <a:t>IMPROVE</a:t>
          </a:r>
        </a:p>
      </dgm:t>
    </dgm:pt>
    <dgm:pt modelId="{97529D7E-C7FB-0A47-B06F-F86ABBD5989A}" type="parTrans" cxnId="{2B87EA44-CD65-F04A-AB45-57F46EACD126}">
      <dgm:prSet/>
      <dgm:spPr/>
      <dgm:t>
        <a:bodyPr/>
        <a:lstStyle/>
        <a:p>
          <a:endParaRPr lang="en-US"/>
        </a:p>
      </dgm:t>
    </dgm:pt>
    <dgm:pt modelId="{8BBFE53E-DE89-444E-9320-01B68E8A3F91}" type="sibTrans" cxnId="{2B87EA44-CD65-F04A-AB45-57F46EACD126}">
      <dgm:prSet/>
      <dgm:spPr/>
      <dgm:t>
        <a:bodyPr/>
        <a:lstStyle/>
        <a:p>
          <a:endParaRPr lang="en-US"/>
        </a:p>
      </dgm:t>
    </dgm:pt>
    <dgm:pt modelId="{DD0E57E1-7035-8A4F-8819-AF5FBBD15207}" type="pres">
      <dgm:prSet presAssocID="{31A43093-3E8D-4440-BE8B-0DA8693F089C}" presName="Name0" presStyleCnt="0">
        <dgm:presLayoutVars>
          <dgm:dir/>
          <dgm:resizeHandles val="exact"/>
        </dgm:presLayoutVars>
      </dgm:prSet>
      <dgm:spPr/>
    </dgm:pt>
    <dgm:pt modelId="{66101053-5C6F-A241-94EC-9CB40FD8CC73}" type="pres">
      <dgm:prSet presAssocID="{B84C2701-B5C2-144F-BE19-652F8AD3F793}" presName="parTxOnly" presStyleLbl="node1" presStyleIdx="0" presStyleCnt="1" custScaleX="195595">
        <dgm:presLayoutVars>
          <dgm:bulletEnabled val="1"/>
        </dgm:presLayoutVars>
      </dgm:prSet>
      <dgm:spPr/>
    </dgm:pt>
  </dgm:ptLst>
  <dgm:cxnLst>
    <dgm:cxn modelId="{F8994740-66D8-314D-A886-23932232D9FD}" type="presOf" srcId="{B84C2701-B5C2-144F-BE19-652F8AD3F793}" destId="{66101053-5C6F-A241-94EC-9CB40FD8CC73}" srcOrd="0" destOrd="0" presId="urn:microsoft.com/office/officeart/2005/8/layout/hChevron3"/>
    <dgm:cxn modelId="{2B87EA44-CD65-F04A-AB45-57F46EACD126}" srcId="{31A43093-3E8D-4440-BE8B-0DA8693F089C}" destId="{B84C2701-B5C2-144F-BE19-652F8AD3F793}" srcOrd="0" destOrd="0" parTransId="{97529D7E-C7FB-0A47-B06F-F86ABBD5989A}" sibTransId="{8BBFE53E-DE89-444E-9320-01B68E8A3F91}"/>
    <dgm:cxn modelId="{5AAA6FC3-C633-3244-B9AE-BBBD2EE8D1F7}" type="presOf" srcId="{31A43093-3E8D-4440-BE8B-0DA8693F089C}" destId="{DD0E57E1-7035-8A4F-8819-AF5FBBD15207}" srcOrd="0" destOrd="0" presId="urn:microsoft.com/office/officeart/2005/8/layout/hChevron3"/>
    <dgm:cxn modelId="{E8613EB0-AC05-914C-B12F-7BDE92331E9D}" type="presParOf" srcId="{DD0E57E1-7035-8A4F-8819-AF5FBBD15207}" destId="{66101053-5C6F-A241-94EC-9CB40FD8CC73}" srcOrd="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E4CE0A-2AC8-8C4F-A17C-6F6D646CC739}" type="doc">
      <dgm:prSet loTypeId="urn:microsoft.com/office/officeart/2005/8/layout/cycle4#1" loCatId="" qsTypeId="urn:microsoft.com/office/officeart/2005/8/quickstyle/simple3" qsCatId="simple" csTypeId="urn:microsoft.com/office/officeart/2005/8/colors/accent1_2" csCatId="accent1" phldr="1"/>
      <dgm:spPr/>
      <dgm:t>
        <a:bodyPr/>
        <a:lstStyle/>
        <a:p>
          <a:endParaRPr lang="en-US"/>
        </a:p>
      </dgm:t>
    </dgm:pt>
    <dgm:pt modelId="{544E6606-F73E-094D-B300-6B5D623C34DF}">
      <dgm:prSet phldrT="[Text]"/>
      <dgm:spPr/>
      <dgm:t>
        <a:bodyPr/>
        <a:lstStyle/>
        <a:p>
          <a:r>
            <a:rPr lang="en-US" dirty="0"/>
            <a:t>ACT</a:t>
          </a:r>
        </a:p>
      </dgm:t>
    </dgm:pt>
    <dgm:pt modelId="{DAD385BD-7E85-7C4B-BF38-356A8AF975E5}" type="parTrans" cxnId="{7FE6F4D9-C536-6945-A07B-CD24CAAAEA37}">
      <dgm:prSet/>
      <dgm:spPr/>
      <dgm:t>
        <a:bodyPr/>
        <a:lstStyle/>
        <a:p>
          <a:endParaRPr lang="en-US"/>
        </a:p>
      </dgm:t>
    </dgm:pt>
    <dgm:pt modelId="{30A4B4F1-F5C5-BB44-86EB-A6347A08E7E8}" type="sibTrans" cxnId="{7FE6F4D9-C536-6945-A07B-CD24CAAAEA37}">
      <dgm:prSet/>
      <dgm:spPr/>
      <dgm:t>
        <a:bodyPr/>
        <a:lstStyle/>
        <a:p>
          <a:endParaRPr lang="en-US"/>
        </a:p>
      </dgm:t>
    </dgm:pt>
    <dgm:pt modelId="{6397C15C-CC64-C94B-A21C-B36136D4366D}">
      <dgm:prSet phldrT="[Text]" custT="1"/>
      <dgm:spPr/>
      <dgm:t>
        <a:bodyPr/>
        <a:lstStyle/>
        <a:p>
          <a:r>
            <a:rPr lang="en-US" sz="1600" dirty="0">
              <a:solidFill>
                <a:schemeClr val="tx1"/>
              </a:solidFill>
              <a:latin typeface="Times New Roman" panose="02020603050405020304" pitchFamily="18" charset="0"/>
              <a:cs typeface="Times New Roman" panose="02020603050405020304" pitchFamily="18" charset="0"/>
            </a:rPr>
            <a:t>Based on results from the analysis we agreed as a team to adopt the intervention </a:t>
          </a:r>
        </a:p>
      </dgm:t>
    </dgm:pt>
    <dgm:pt modelId="{8D3D9575-14AD-6147-A26D-7B7FD36371EE}" type="parTrans" cxnId="{218FCADB-258E-8642-8022-BC23D7B52B50}">
      <dgm:prSet/>
      <dgm:spPr/>
      <dgm:t>
        <a:bodyPr/>
        <a:lstStyle/>
        <a:p>
          <a:endParaRPr lang="en-US"/>
        </a:p>
      </dgm:t>
    </dgm:pt>
    <dgm:pt modelId="{9CD74CFD-714E-9B4D-BDB1-2C7470CFF342}" type="sibTrans" cxnId="{218FCADB-258E-8642-8022-BC23D7B52B50}">
      <dgm:prSet/>
      <dgm:spPr/>
      <dgm:t>
        <a:bodyPr/>
        <a:lstStyle/>
        <a:p>
          <a:endParaRPr lang="en-US"/>
        </a:p>
      </dgm:t>
    </dgm:pt>
    <dgm:pt modelId="{A2F159E0-D615-F14B-B629-EB0EE72867F3}">
      <dgm:prSet phldrT="[Text]"/>
      <dgm:spPr/>
      <dgm:t>
        <a:bodyPr/>
        <a:lstStyle/>
        <a:p>
          <a:r>
            <a:rPr lang="en-US" dirty="0"/>
            <a:t>PLAN</a:t>
          </a:r>
        </a:p>
      </dgm:t>
    </dgm:pt>
    <dgm:pt modelId="{3C6ADF62-65CC-B443-97DB-7E24EA2DBE22}" type="parTrans" cxnId="{E4CC1852-457A-874E-BFBB-870C945A31E7}">
      <dgm:prSet/>
      <dgm:spPr/>
      <dgm:t>
        <a:bodyPr/>
        <a:lstStyle/>
        <a:p>
          <a:endParaRPr lang="en-US"/>
        </a:p>
      </dgm:t>
    </dgm:pt>
    <dgm:pt modelId="{1EE1EFF6-1299-A343-87A6-EF070A69C3EA}" type="sibTrans" cxnId="{E4CC1852-457A-874E-BFBB-870C945A31E7}">
      <dgm:prSet/>
      <dgm:spPr/>
      <dgm:t>
        <a:bodyPr/>
        <a:lstStyle/>
        <a:p>
          <a:endParaRPr lang="en-US"/>
        </a:p>
      </dgm:t>
    </dgm:pt>
    <dgm:pt modelId="{65F72BFC-9871-374F-A968-BCC86AD75576}">
      <dgm:prSet phldrT="[Text]" custT="1"/>
      <dgm:spPr/>
      <dgm:t>
        <a:bodyPr/>
        <a:lstStyle/>
        <a:p>
          <a:r>
            <a:rPr lang="en-US" sz="1600" dirty="0">
              <a:solidFill>
                <a:schemeClr val="tx1"/>
              </a:solidFill>
              <a:latin typeface="Times New Roman" panose="02020603050405020304" pitchFamily="18" charset="0"/>
              <a:cs typeface="Times New Roman" panose="02020603050405020304" pitchFamily="18" charset="0"/>
            </a:rPr>
            <a:t>Document VL results upon receipt in the Sample Collection Register ,Patient Care Booklet ,EAC register</a:t>
          </a:r>
        </a:p>
      </dgm:t>
    </dgm:pt>
    <dgm:pt modelId="{A4E03BE6-16E9-6D44-AF68-977CB73A9E52}" type="parTrans" cxnId="{BAC44FE8-415D-CC41-8D67-6909DA9F6960}">
      <dgm:prSet/>
      <dgm:spPr/>
      <dgm:t>
        <a:bodyPr/>
        <a:lstStyle/>
        <a:p>
          <a:endParaRPr lang="en-US"/>
        </a:p>
      </dgm:t>
    </dgm:pt>
    <dgm:pt modelId="{03EF59CE-A835-5545-B750-A75672785EE5}" type="sibTrans" cxnId="{BAC44FE8-415D-CC41-8D67-6909DA9F6960}">
      <dgm:prSet/>
      <dgm:spPr/>
      <dgm:t>
        <a:bodyPr/>
        <a:lstStyle/>
        <a:p>
          <a:endParaRPr lang="en-US"/>
        </a:p>
      </dgm:t>
    </dgm:pt>
    <dgm:pt modelId="{76B689E9-C786-0B42-82FC-0A7DC8501E46}">
      <dgm:prSet phldrT="[Text]"/>
      <dgm:spPr/>
      <dgm:t>
        <a:bodyPr/>
        <a:lstStyle/>
        <a:p>
          <a:r>
            <a:rPr lang="en-US" dirty="0"/>
            <a:t>DO</a:t>
          </a:r>
        </a:p>
      </dgm:t>
    </dgm:pt>
    <dgm:pt modelId="{E9AB1CA2-F467-BA4D-AF39-245D1FA7F58F}" type="parTrans" cxnId="{C794E6E3-861A-1742-A535-2E83A90FC9F8}">
      <dgm:prSet/>
      <dgm:spPr/>
      <dgm:t>
        <a:bodyPr/>
        <a:lstStyle/>
        <a:p>
          <a:endParaRPr lang="en-US"/>
        </a:p>
      </dgm:t>
    </dgm:pt>
    <dgm:pt modelId="{FC39163C-D955-D242-88BD-9AF653273CA9}" type="sibTrans" cxnId="{C794E6E3-861A-1742-A535-2E83A90FC9F8}">
      <dgm:prSet/>
      <dgm:spPr/>
      <dgm:t>
        <a:bodyPr/>
        <a:lstStyle/>
        <a:p>
          <a:endParaRPr lang="en-US"/>
        </a:p>
      </dgm:t>
    </dgm:pt>
    <dgm:pt modelId="{2A098711-F564-5743-A040-EB5DA4FF5A20}">
      <dgm:prSet phldrT="[Text]" custT="1"/>
      <dgm:spPr/>
      <dgm:t>
        <a:bodyPr/>
        <a:lstStyle/>
        <a:p>
          <a:pPr algn="ctr"/>
          <a:r>
            <a:rPr lang="en-US" sz="1600" dirty="0">
              <a:solidFill>
                <a:schemeClr val="tx1"/>
              </a:solidFill>
              <a:latin typeface="Times New Roman" panose="02020603050405020304" pitchFamily="18" charset="0"/>
              <a:cs typeface="Times New Roman" panose="02020603050405020304" pitchFamily="18" charset="0"/>
            </a:rPr>
            <a:t>Date Implemented :01 Nov2019 to 22 Jan 2020</a:t>
          </a:r>
        </a:p>
      </dgm:t>
    </dgm:pt>
    <dgm:pt modelId="{CAEDD46A-D645-2B43-8BE4-81896990D79F}" type="parTrans" cxnId="{52AEE7E2-A5EB-DA4D-B100-D89F9ED96186}">
      <dgm:prSet/>
      <dgm:spPr/>
      <dgm:t>
        <a:bodyPr/>
        <a:lstStyle/>
        <a:p>
          <a:endParaRPr lang="en-US"/>
        </a:p>
      </dgm:t>
    </dgm:pt>
    <dgm:pt modelId="{99B91D10-7A2A-6947-B56C-7B2728CA80CB}" type="sibTrans" cxnId="{52AEE7E2-A5EB-DA4D-B100-D89F9ED96186}">
      <dgm:prSet/>
      <dgm:spPr/>
      <dgm:t>
        <a:bodyPr/>
        <a:lstStyle/>
        <a:p>
          <a:endParaRPr lang="en-US"/>
        </a:p>
      </dgm:t>
    </dgm:pt>
    <dgm:pt modelId="{40DF04A3-9747-8243-B54B-5DA94EA7516D}">
      <dgm:prSet phldrT="[Text]"/>
      <dgm:spPr/>
      <dgm:t>
        <a:bodyPr/>
        <a:lstStyle/>
        <a:p>
          <a:r>
            <a:rPr lang="en-US" dirty="0"/>
            <a:t>STUDY</a:t>
          </a:r>
        </a:p>
      </dgm:t>
    </dgm:pt>
    <dgm:pt modelId="{2259B699-4ABB-1C40-B53D-48985AE34836}" type="parTrans" cxnId="{D2F8806C-E944-DE4A-85E8-6C38BE3AC1DE}">
      <dgm:prSet/>
      <dgm:spPr/>
      <dgm:t>
        <a:bodyPr/>
        <a:lstStyle/>
        <a:p>
          <a:endParaRPr lang="en-US"/>
        </a:p>
      </dgm:t>
    </dgm:pt>
    <dgm:pt modelId="{64594611-EE28-6C49-9BC4-900F9444367F}" type="sibTrans" cxnId="{D2F8806C-E944-DE4A-85E8-6C38BE3AC1DE}">
      <dgm:prSet/>
      <dgm:spPr/>
      <dgm:t>
        <a:bodyPr/>
        <a:lstStyle/>
        <a:p>
          <a:endParaRPr lang="en-US"/>
        </a:p>
      </dgm:t>
    </dgm:pt>
    <dgm:pt modelId="{095CB70C-5452-4548-84FD-2149C31FE51F}">
      <dgm:prSet phldrT="[Text]" custT="1"/>
      <dgm:spPr/>
      <dgm:t>
        <a:bodyPr/>
        <a:lstStyle/>
        <a:p>
          <a:r>
            <a:rPr lang="en-US" sz="1600" dirty="0">
              <a:solidFill>
                <a:schemeClr val="tx1"/>
              </a:solidFill>
              <a:latin typeface="Times New Roman" panose="02020603050405020304" pitchFamily="18" charset="0"/>
              <a:cs typeface="Times New Roman" panose="02020603050405020304" pitchFamily="18" charset="0"/>
            </a:rPr>
            <a:t>1.Random sampled 25 records from results received in the month of November 2019 ,December 2019 and January 2020</a:t>
          </a:r>
        </a:p>
      </dgm:t>
    </dgm:pt>
    <dgm:pt modelId="{3A2980EC-77CB-DA4C-80D1-A1DAF51DEF97}" type="parTrans" cxnId="{B807C66F-CBF9-684F-86E6-A51338D06B52}">
      <dgm:prSet/>
      <dgm:spPr/>
      <dgm:t>
        <a:bodyPr/>
        <a:lstStyle/>
        <a:p>
          <a:endParaRPr lang="en-US"/>
        </a:p>
      </dgm:t>
    </dgm:pt>
    <dgm:pt modelId="{C7AC0088-229A-1543-8750-536793132616}" type="sibTrans" cxnId="{B807C66F-CBF9-684F-86E6-A51338D06B52}">
      <dgm:prSet/>
      <dgm:spPr/>
      <dgm:t>
        <a:bodyPr/>
        <a:lstStyle/>
        <a:p>
          <a:endParaRPr lang="en-US"/>
        </a:p>
      </dgm:t>
    </dgm:pt>
    <dgm:pt modelId="{3ABEF50C-2AEA-4DBB-8595-3740EA16B3C4}">
      <dgm:prSet custT="1"/>
      <dgm:spPr/>
      <dgm:t>
        <a:bodyPr/>
        <a:lstStyle/>
        <a:p>
          <a:pPr algn="ctr"/>
          <a:r>
            <a:rPr lang="en-US" sz="1200" dirty="0">
              <a:solidFill>
                <a:schemeClr val="tx1"/>
              </a:solidFill>
              <a:latin typeface="Times New Roman" panose="02020603050405020304" pitchFamily="18" charset="0"/>
              <a:cs typeface="Times New Roman" panose="02020603050405020304" pitchFamily="18" charset="0"/>
            </a:rPr>
            <a:t>Triage results on receipt .</a:t>
          </a:r>
        </a:p>
      </dgm:t>
    </dgm:pt>
    <dgm:pt modelId="{55CED571-D177-4192-9C22-2B8E1F1143ED}" type="parTrans" cxnId="{EAB7D179-CBF6-4CCE-B59C-9F367C60F3B1}">
      <dgm:prSet/>
      <dgm:spPr/>
      <dgm:t>
        <a:bodyPr/>
        <a:lstStyle/>
        <a:p>
          <a:endParaRPr lang="en-US"/>
        </a:p>
      </dgm:t>
    </dgm:pt>
    <dgm:pt modelId="{D02C7D9A-6E3D-4AF2-9D91-92762002A34F}" type="sibTrans" cxnId="{EAB7D179-CBF6-4CCE-B59C-9F367C60F3B1}">
      <dgm:prSet/>
      <dgm:spPr/>
      <dgm:t>
        <a:bodyPr/>
        <a:lstStyle/>
        <a:p>
          <a:endParaRPr lang="en-US"/>
        </a:p>
      </dgm:t>
    </dgm:pt>
    <dgm:pt modelId="{37E1FEA4-9711-41FC-ABEB-89B09371598A}">
      <dgm:prSet custT="1"/>
      <dgm:spPr/>
      <dgm:t>
        <a:bodyPr/>
        <a:lstStyle/>
        <a:p>
          <a:pPr algn="ctr"/>
          <a:r>
            <a:rPr lang="en-ZW" sz="1200" dirty="0">
              <a:solidFill>
                <a:schemeClr val="tx1"/>
              </a:solidFill>
              <a:latin typeface="Times New Roman" panose="02020603050405020304" pitchFamily="18" charset="0"/>
              <a:cs typeface="Times New Roman" panose="02020603050405020304" pitchFamily="18" charset="0"/>
            </a:rPr>
            <a:t>Enter into the VL collection book and insert cohort on the VL result copy for  easy file location </a:t>
          </a:r>
          <a:endParaRPr lang="en-US" sz="1200" dirty="0">
            <a:solidFill>
              <a:schemeClr val="tx1"/>
            </a:solidFill>
            <a:latin typeface="Times New Roman" panose="02020603050405020304" pitchFamily="18" charset="0"/>
            <a:cs typeface="Times New Roman" panose="02020603050405020304" pitchFamily="18" charset="0"/>
          </a:endParaRPr>
        </a:p>
      </dgm:t>
    </dgm:pt>
    <dgm:pt modelId="{5390100E-F49E-491F-82E8-F70B03513C0A}" type="parTrans" cxnId="{AE2B1444-C02C-4930-90D3-B3823E32C85B}">
      <dgm:prSet/>
      <dgm:spPr/>
      <dgm:t>
        <a:bodyPr/>
        <a:lstStyle/>
        <a:p>
          <a:endParaRPr lang="en-US"/>
        </a:p>
      </dgm:t>
    </dgm:pt>
    <dgm:pt modelId="{773591AF-B54B-414C-871D-276E4AF7467E}" type="sibTrans" cxnId="{AE2B1444-C02C-4930-90D3-B3823E32C85B}">
      <dgm:prSet/>
      <dgm:spPr/>
      <dgm:t>
        <a:bodyPr/>
        <a:lstStyle/>
        <a:p>
          <a:endParaRPr lang="en-US"/>
        </a:p>
      </dgm:t>
    </dgm:pt>
    <dgm:pt modelId="{3CA8BE8F-9B96-4A31-AA93-6039C66F4E65}">
      <dgm:prSet custT="1"/>
      <dgm:spPr/>
      <dgm:t>
        <a:bodyPr/>
        <a:lstStyle/>
        <a:p>
          <a:pPr algn="ctr"/>
          <a:r>
            <a:rPr lang="en-ZW" sz="1200" dirty="0">
              <a:solidFill>
                <a:schemeClr val="tx1"/>
              </a:solidFill>
              <a:latin typeface="Times New Roman" panose="02020603050405020304" pitchFamily="18" charset="0"/>
              <a:cs typeface="Times New Roman" panose="02020603050405020304" pitchFamily="18" charset="0"/>
            </a:rPr>
            <a:t>Pull patient care booklet and document the result on the VL column ,then file result awaiting to be issued to client </a:t>
          </a:r>
          <a:endParaRPr lang="en-US" sz="1200" dirty="0">
            <a:solidFill>
              <a:schemeClr val="tx1"/>
            </a:solidFill>
            <a:latin typeface="Times New Roman" panose="02020603050405020304" pitchFamily="18" charset="0"/>
            <a:cs typeface="Times New Roman" panose="02020603050405020304" pitchFamily="18" charset="0"/>
          </a:endParaRPr>
        </a:p>
      </dgm:t>
    </dgm:pt>
    <dgm:pt modelId="{8804681B-8EC7-4C84-91ED-7706ABEB86DF}" type="parTrans" cxnId="{6F84236C-9C9D-43C4-8244-ABF49BD1E34B}">
      <dgm:prSet/>
      <dgm:spPr/>
      <dgm:t>
        <a:bodyPr/>
        <a:lstStyle/>
        <a:p>
          <a:endParaRPr lang="en-US"/>
        </a:p>
      </dgm:t>
    </dgm:pt>
    <dgm:pt modelId="{723B2190-7987-490C-9638-AD571FC1395E}" type="sibTrans" cxnId="{6F84236C-9C9D-43C4-8244-ABF49BD1E34B}">
      <dgm:prSet/>
      <dgm:spPr/>
      <dgm:t>
        <a:bodyPr/>
        <a:lstStyle/>
        <a:p>
          <a:endParaRPr lang="en-US"/>
        </a:p>
      </dgm:t>
    </dgm:pt>
    <dgm:pt modelId="{B7CAFDD4-17A9-475C-95B3-0847F6FB107C}">
      <dgm:prSet custT="1"/>
      <dgm:spPr/>
      <dgm:t>
        <a:bodyPr/>
        <a:lstStyle/>
        <a:p>
          <a:pPr algn="ctr"/>
          <a:r>
            <a:rPr lang="en-US" sz="1200" dirty="0">
              <a:solidFill>
                <a:schemeClr val="tx1"/>
              </a:solidFill>
              <a:latin typeface="Times New Roman" panose="02020603050405020304" pitchFamily="18" charset="0"/>
              <a:cs typeface="Times New Roman" panose="02020603050405020304" pitchFamily="18" charset="0"/>
            </a:rPr>
            <a:t>If VL result is High document the result in the EAC register for monitoring .Contact the client upon receipt ,Pull the patient care booklet and flag with red sticker ,file on the High VL section  </a:t>
          </a:r>
        </a:p>
      </dgm:t>
    </dgm:pt>
    <dgm:pt modelId="{DCA98685-0A6C-49CE-8F7B-8356919B5847}" type="parTrans" cxnId="{53F17392-04D3-47FF-BEC1-37111459834A}">
      <dgm:prSet/>
      <dgm:spPr/>
      <dgm:t>
        <a:bodyPr/>
        <a:lstStyle/>
        <a:p>
          <a:endParaRPr lang="en-US"/>
        </a:p>
      </dgm:t>
    </dgm:pt>
    <dgm:pt modelId="{BF9FFE84-6F1F-4717-88A0-61293CBE8DA7}" type="sibTrans" cxnId="{53F17392-04D3-47FF-BEC1-37111459834A}">
      <dgm:prSet/>
      <dgm:spPr/>
      <dgm:t>
        <a:bodyPr/>
        <a:lstStyle/>
        <a:p>
          <a:endParaRPr lang="en-US"/>
        </a:p>
      </dgm:t>
    </dgm:pt>
    <dgm:pt modelId="{CC1E28FF-2DB9-4865-9A85-70EF22C01F52}">
      <dgm:prSet phldrT="[Text]" custT="1"/>
      <dgm:spPr/>
      <dgm:t>
        <a:bodyPr/>
        <a:lstStyle/>
        <a:p>
          <a:r>
            <a:rPr lang="en-US" sz="1600" dirty="0">
              <a:solidFill>
                <a:schemeClr val="tx1"/>
              </a:solidFill>
              <a:latin typeface="Times New Roman" panose="02020603050405020304" pitchFamily="18" charset="0"/>
              <a:cs typeface="Times New Roman" panose="02020603050405020304" pitchFamily="18" charset="0"/>
            </a:rPr>
            <a:t>Results shows great improvement from 16 percent  to 100 percent </a:t>
          </a:r>
        </a:p>
      </dgm:t>
    </dgm:pt>
    <dgm:pt modelId="{43E8F248-519C-4066-86E5-5B909CAE4CBD}" type="parTrans" cxnId="{37122E59-B0A3-44F5-AACD-9868F8440F2C}">
      <dgm:prSet/>
      <dgm:spPr/>
      <dgm:t>
        <a:bodyPr/>
        <a:lstStyle/>
        <a:p>
          <a:endParaRPr lang="en-US"/>
        </a:p>
      </dgm:t>
    </dgm:pt>
    <dgm:pt modelId="{2FEF9AE5-4543-45E9-A04A-E410959D9914}" type="sibTrans" cxnId="{37122E59-B0A3-44F5-AACD-9868F8440F2C}">
      <dgm:prSet/>
      <dgm:spPr/>
      <dgm:t>
        <a:bodyPr/>
        <a:lstStyle/>
        <a:p>
          <a:endParaRPr lang="en-US"/>
        </a:p>
      </dgm:t>
    </dgm:pt>
    <dgm:pt modelId="{7045EDFF-C70F-4398-8BBF-7971E830E47A}">
      <dgm:prSet phldrT="[Text]" custT="1"/>
      <dgm:spPr/>
      <dgm:t>
        <a:bodyPr/>
        <a:lstStyle/>
        <a:p>
          <a:r>
            <a:rPr lang="en-US" sz="1600" dirty="0">
              <a:solidFill>
                <a:schemeClr val="tx1"/>
              </a:solidFill>
              <a:latin typeface="Times New Roman" panose="02020603050405020304" pitchFamily="18" charset="0"/>
              <a:cs typeface="Times New Roman" panose="02020603050405020304" pitchFamily="18" charset="0"/>
            </a:rPr>
            <a:t>Date Implemented :01 Nov 2019</a:t>
          </a:r>
        </a:p>
      </dgm:t>
    </dgm:pt>
    <dgm:pt modelId="{EAA7DBEB-48FD-4D29-85B2-BBC09A813313}" type="parTrans" cxnId="{B357257B-ECDA-4B18-BAEA-0EFCD0256677}">
      <dgm:prSet/>
      <dgm:spPr/>
      <dgm:t>
        <a:bodyPr/>
        <a:lstStyle/>
        <a:p>
          <a:endParaRPr lang="en-US"/>
        </a:p>
      </dgm:t>
    </dgm:pt>
    <dgm:pt modelId="{0E5254DB-2F1A-4C09-B6EC-6F3B235DC9DE}" type="sibTrans" cxnId="{B357257B-ECDA-4B18-BAEA-0EFCD0256677}">
      <dgm:prSet/>
      <dgm:spPr/>
      <dgm:t>
        <a:bodyPr/>
        <a:lstStyle/>
        <a:p>
          <a:endParaRPr lang="en-US"/>
        </a:p>
      </dgm:t>
    </dgm:pt>
    <dgm:pt modelId="{70DC4103-EA21-4EBE-A0F5-8C074D8599D2}">
      <dgm:prSet phldrT="[Text]" custT="1"/>
      <dgm:spPr/>
      <dgm:t>
        <a:bodyPr/>
        <a:lstStyle/>
        <a:p>
          <a:r>
            <a:rPr lang="en-US" sz="1600" dirty="0">
              <a:solidFill>
                <a:schemeClr val="tx1"/>
              </a:solidFill>
              <a:latin typeface="Times New Roman" panose="02020603050405020304" pitchFamily="18" charset="0"/>
              <a:cs typeface="Times New Roman" panose="02020603050405020304" pitchFamily="18" charset="0"/>
            </a:rPr>
            <a:t>Date Implemented : 15 Jan 2020</a:t>
          </a:r>
        </a:p>
      </dgm:t>
    </dgm:pt>
    <dgm:pt modelId="{566B89CC-8335-41EC-AAA1-3DC4D6D091FE}" type="parTrans" cxnId="{4CE0D0D2-41A9-47E4-861E-A8F6B9562F63}">
      <dgm:prSet/>
      <dgm:spPr/>
      <dgm:t>
        <a:bodyPr/>
        <a:lstStyle/>
        <a:p>
          <a:endParaRPr lang="en-US"/>
        </a:p>
      </dgm:t>
    </dgm:pt>
    <dgm:pt modelId="{7D1BB54A-ACEC-4B67-B953-5C608B394EDC}" type="sibTrans" cxnId="{4CE0D0D2-41A9-47E4-861E-A8F6B9562F63}">
      <dgm:prSet/>
      <dgm:spPr/>
      <dgm:t>
        <a:bodyPr/>
        <a:lstStyle/>
        <a:p>
          <a:endParaRPr lang="en-US"/>
        </a:p>
      </dgm:t>
    </dgm:pt>
    <dgm:pt modelId="{65311C38-314D-4EC3-8F8D-0B4500C3E097}">
      <dgm:prSet phldrT="[Text]" custT="1"/>
      <dgm:spPr/>
      <dgm:t>
        <a:bodyPr/>
        <a:lstStyle/>
        <a:p>
          <a:r>
            <a:rPr lang="en-US" sz="1600" dirty="0">
              <a:solidFill>
                <a:schemeClr val="tx1"/>
              </a:solidFill>
              <a:latin typeface="Times New Roman" panose="02020603050405020304" pitchFamily="18" charset="0"/>
              <a:cs typeface="Times New Roman" panose="02020603050405020304" pitchFamily="18" charset="0"/>
            </a:rPr>
            <a:t>Date Implemented ; 22 January 2020</a:t>
          </a:r>
        </a:p>
      </dgm:t>
    </dgm:pt>
    <dgm:pt modelId="{5734D6A1-D687-4B0D-B288-12CFFDA3F568}" type="parTrans" cxnId="{9A008476-EDB7-48BA-9A45-CB6706AFBF9E}">
      <dgm:prSet/>
      <dgm:spPr/>
      <dgm:t>
        <a:bodyPr/>
        <a:lstStyle/>
        <a:p>
          <a:endParaRPr lang="en-US"/>
        </a:p>
      </dgm:t>
    </dgm:pt>
    <dgm:pt modelId="{F569016A-BA3B-4653-BCDC-AE34FD9EE5B2}" type="sibTrans" cxnId="{9A008476-EDB7-48BA-9A45-CB6706AFBF9E}">
      <dgm:prSet/>
      <dgm:spPr/>
      <dgm:t>
        <a:bodyPr/>
        <a:lstStyle/>
        <a:p>
          <a:endParaRPr lang="en-US"/>
        </a:p>
      </dgm:t>
    </dgm:pt>
    <dgm:pt modelId="{532E352C-1641-407C-BCA4-F0CCF988B72A}">
      <dgm:prSet phldrT="[Text]" custT="1"/>
      <dgm:spPr/>
      <dgm:t>
        <a:bodyPr/>
        <a:lstStyle/>
        <a:p>
          <a:r>
            <a:rPr lang="en-US" sz="1600" dirty="0">
              <a:solidFill>
                <a:schemeClr val="tx1"/>
              </a:solidFill>
              <a:latin typeface="Times New Roman" panose="02020603050405020304" pitchFamily="18" charset="0"/>
              <a:cs typeface="Times New Roman" panose="02020603050405020304" pitchFamily="18" charset="0"/>
            </a:rPr>
            <a:t>Project Adopted as a change intervention </a:t>
          </a:r>
        </a:p>
      </dgm:t>
    </dgm:pt>
    <dgm:pt modelId="{FA524BA0-CE00-4A87-9AE6-3DF399868507}" type="parTrans" cxnId="{1FED929E-5C7A-461C-9F94-9671E4C3E31F}">
      <dgm:prSet/>
      <dgm:spPr/>
      <dgm:t>
        <a:bodyPr/>
        <a:lstStyle/>
        <a:p>
          <a:endParaRPr lang="en-US"/>
        </a:p>
      </dgm:t>
    </dgm:pt>
    <dgm:pt modelId="{A2240B96-11C0-44C2-8D77-7B4F8D7661EB}" type="sibTrans" cxnId="{1FED929E-5C7A-461C-9F94-9671E4C3E31F}">
      <dgm:prSet/>
      <dgm:spPr/>
      <dgm:t>
        <a:bodyPr/>
        <a:lstStyle/>
        <a:p>
          <a:endParaRPr lang="en-US"/>
        </a:p>
      </dgm:t>
    </dgm:pt>
    <dgm:pt modelId="{FFADC2A5-CD95-B341-A01E-849F02D98BA2}" type="pres">
      <dgm:prSet presAssocID="{31E4CE0A-2AC8-8C4F-A17C-6F6D646CC739}" presName="cycleMatrixDiagram" presStyleCnt="0">
        <dgm:presLayoutVars>
          <dgm:chMax val="1"/>
          <dgm:dir/>
          <dgm:animLvl val="lvl"/>
          <dgm:resizeHandles val="exact"/>
        </dgm:presLayoutVars>
      </dgm:prSet>
      <dgm:spPr/>
    </dgm:pt>
    <dgm:pt modelId="{9439F8F6-614D-FA4D-9940-3C641C48B496}" type="pres">
      <dgm:prSet presAssocID="{31E4CE0A-2AC8-8C4F-A17C-6F6D646CC739}" presName="children" presStyleCnt="0"/>
      <dgm:spPr/>
    </dgm:pt>
    <dgm:pt modelId="{7C941158-DD65-0D4D-BB0F-E1A2D17B5F28}" type="pres">
      <dgm:prSet presAssocID="{31E4CE0A-2AC8-8C4F-A17C-6F6D646CC739}" presName="child1group" presStyleCnt="0"/>
      <dgm:spPr/>
    </dgm:pt>
    <dgm:pt modelId="{E66A2F35-655A-0940-8FF6-F1110C960A23}" type="pres">
      <dgm:prSet presAssocID="{31E4CE0A-2AC8-8C4F-A17C-6F6D646CC739}" presName="child1" presStyleLbl="bgAcc1" presStyleIdx="0" presStyleCnt="4" custScaleX="247454" custScaleY="165225" custLinFactX="-10519" custLinFactNeighborX="-100000" custLinFactNeighborY="-70828"/>
      <dgm:spPr/>
    </dgm:pt>
    <dgm:pt modelId="{2B396966-FB9E-D046-AFC9-C9D049DAFB7A}" type="pres">
      <dgm:prSet presAssocID="{31E4CE0A-2AC8-8C4F-A17C-6F6D646CC739}" presName="child1Text" presStyleLbl="bgAcc1" presStyleIdx="0" presStyleCnt="4">
        <dgm:presLayoutVars>
          <dgm:bulletEnabled val="1"/>
        </dgm:presLayoutVars>
      </dgm:prSet>
      <dgm:spPr/>
    </dgm:pt>
    <dgm:pt modelId="{C586FB6D-6262-4C4D-8837-5A7382AABBE9}" type="pres">
      <dgm:prSet presAssocID="{31E4CE0A-2AC8-8C4F-A17C-6F6D646CC739}" presName="child2group" presStyleCnt="0"/>
      <dgm:spPr/>
    </dgm:pt>
    <dgm:pt modelId="{0D835C2A-1B9E-944E-948F-EB530348B775}" type="pres">
      <dgm:prSet presAssocID="{31E4CE0A-2AC8-8C4F-A17C-6F6D646CC739}" presName="child2" presStyleLbl="bgAcc1" presStyleIdx="1" presStyleCnt="4" custScaleX="177780" custScaleY="155307" custLinFactNeighborX="69465" custLinFactNeighborY="-2442"/>
      <dgm:spPr/>
    </dgm:pt>
    <dgm:pt modelId="{2203EB2E-B0FF-0040-B41E-9F6B92880208}" type="pres">
      <dgm:prSet presAssocID="{31E4CE0A-2AC8-8C4F-A17C-6F6D646CC739}" presName="child2Text" presStyleLbl="bgAcc1" presStyleIdx="1" presStyleCnt="4">
        <dgm:presLayoutVars>
          <dgm:bulletEnabled val="1"/>
        </dgm:presLayoutVars>
      </dgm:prSet>
      <dgm:spPr/>
    </dgm:pt>
    <dgm:pt modelId="{B11053B3-98D1-584B-848A-C2D75C933E9D}" type="pres">
      <dgm:prSet presAssocID="{31E4CE0A-2AC8-8C4F-A17C-6F6D646CC739}" presName="child3group" presStyleCnt="0"/>
      <dgm:spPr/>
    </dgm:pt>
    <dgm:pt modelId="{9B8E6EC4-AD4A-7748-91A2-6630E63131F5}" type="pres">
      <dgm:prSet presAssocID="{31E4CE0A-2AC8-8C4F-A17C-6F6D646CC739}" presName="child3" presStyleLbl="bgAcc1" presStyleIdx="2" presStyleCnt="4" custScaleX="244241" custScaleY="184623" custLinFactNeighborX="33265" custLinFactNeighborY="-21714"/>
      <dgm:spPr/>
    </dgm:pt>
    <dgm:pt modelId="{FABF50D0-C97F-F743-846F-5498D5884E68}" type="pres">
      <dgm:prSet presAssocID="{31E4CE0A-2AC8-8C4F-A17C-6F6D646CC739}" presName="child3Text" presStyleLbl="bgAcc1" presStyleIdx="2" presStyleCnt="4">
        <dgm:presLayoutVars>
          <dgm:bulletEnabled val="1"/>
        </dgm:presLayoutVars>
      </dgm:prSet>
      <dgm:spPr/>
    </dgm:pt>
    <dgm:pt modelId="{4182D785-9084-D04E-B8AD-71AFCBE012D5}" type="pres">
      <dgm:prSet presAssocID="{31E4CE0A-2AC8-8C4F-A17C-6F6D646CC739}" presName="child4group" presStyleCnt="0"/>
      <dgm:spPr/>
    </dgm:pt>
    <dgm:pt modelId="{53C92ABE-2EDD-2F4B-B236-E72BC2845ED8}" type="pres">
      <dgm:prSet presAssocID="{31E4CE0A-2AC8-8C4F-A17C-6F6D646CC739}" presName="child4" presStyleLbl="bgAcc1" presStyleIdx="3" presStyleCnt="4" custScaleX="262021" custScaleY="220152" custLinFactNeighborX="-53960" custLinFactNeighborY="-13604"/>
      <dgm:spPr/>
    </dgm:pt>
    <dgm:pt modelId="{D267A478-CC6A-BE44-AA25-09F7A9C784B0}" type="pres">
      <dgm:prSet presAssocID="{31E4CE0A-2AC8-8C4F-A17C-6F6D646CC739}" presName="child4Text" presStyleLbl="bgAcc1" presStyleIdx="3" presStyleCnt="4">
        <dgm:presLayoutVars>
          <dgm:bulletEnabled val="1"/>
        </dgm:presLayoutVars>
      </dgm:prSet>
      <dgm:spPr/>
    </dgm:pt>
    <dgm:pt modelId="{AE82B260-A675-6042-892B-35D42C17E42A}" type="pres">
      <dgm:prSet presAssocID="{31E4CE0A-2AC8-8C4F-A17C-6F6D646CC739}" presName="childPlaceholder" presStyleCnt="0"/>
      <dgm:spPr/>
    </dgm:pt>
    <dgm:pt modelId="{D96174EA-3FE9-B84C-B54F-E7047FC9C303}" type="pres">
      <dgm:prSet presAssocID="{31E4CE0A-2AC8-8C4F-A17C-6F6D646CC739}" presName="circle" presStyleCnt="0"/>
      <dgm:spPr/>
    </dgm:pt>
    <dgm:pt modelId="{3AF40FDC-AC4D-834C-BF52-DDF12CC9E9E0}" type="pres">
      <dgm:prSet presAssocID="{31E4CE0A-2AC8-8C4F-A17C-6F6D646CC739}" presName="quadrant1" presStyleLbl="node1" presStyleIdx="0" presStyleCnt="4" custLinFactNeighborX="-11732" custLinFactNeighborY="-21658">
        <dgm:presLayoutVars>
          <dgm:chMax val="1"/>
          <dgm:bulletEnabled val="1"/>
        </dgm:presLayoutVars>
      </dgm:prSet>
      <dgm:spPr/>
    </dgm:pt>
    <dgm:pt modelId="{73775ECF-C0EB-8043-8FC2-532DB438A405}" type="pres">
      <dgm:prSet presAssocID="{31E4CE0A-2AC8-8C4F-A17C-6F6D646CC739}" presName="quadrant2" presStyleLbl="node1" presStyleIdx="1" presStyleCnt="4" custLinFactNeighborX="-9927" custLinFactNeighborY="-22562">
        <dgm:presLayoutVars>
          <dgm:chMax val="1"/>
          <dgm:bulletEnabled val="1"/>
        </dgm:presLayoutVars>
      </dgm:prSet>
      <dgm:spPr/>
    </dgm:pt>
    <dgm:pt modelId="{6F9BEB40-E9CC-4E41-A18C-DE18D666E0FE}" type="pres">
      <dgm:prSet presAssocID="{31E4CE0A-2AC8-8C4F-A17C-6F6D646CC739}" presName="quadrant3" presStyleLbl="node1" presStyleIdx="2" presStyleCnt="4" custScaleX="95943" custLinFactNeighborX="-7993" custLinFactNeighborY="-23561">
        <dgm:presLayoutVars>
          <dgm:chMax val="1"/>
          <dgm:bulletEnabled val="1"/>
        </dgm:presLayoutVars>
      </dgm:prSet>
      <dgm:spPr/>
    </dgm:pt>
    <dgm:pt modelId="{99E10085-A948-4647-8B6E-F94D54882B38}" type="pres">
      <dgm:prSet presAssocID="{31E4CE0A-2AC8-8C4F-A17C-6F6D646CC739}" presName="quadrant4" presStyleLbl="node1" presStyleIdx="3" presStyleCnt="4" custLinFactNeighborX="-12764" custLinFactNeighborY="-21628">
        <dgm:presLayoutVars>
          <dgm:chMax val="1"/>
          <dgm:bulletEnabled val="1"/>
        </dgm:presLayoutVars>
      </dgm:prSet>
      <dgm:spPr/>
    </dgm:pt>
    <dgm:pt modelId="{B43AFA6D-8BD7-FF41-BA5E-A4E434CEFAB5}" type="pres">
      <dgm:prSet presAssocID="{31E4CE0A-2AC8-8C4F-A17C-6F6D646CC739}" presName="quadrantPlaceholder" presStyleCnt="0"/>
      <dgm:spPr/>
    </dgm:pt>
    <dgm:pt modelId="{9C8DA5AA-46CE-AB4F-97FF-31C8101DDC4F}" type="pres">
      <dgm:prSet presAssocID="{31E4CE0A-2AC8-8C4F-A17C-6F6D646CC739}" presName="center1" presStyleLbl="fgShp" presStyleIdx="0" presStyleCnt="2"/>
      <dgm:spPr/>
    </dgm:pt>
    <dgm:pt modelId="{1F66DBFE-9EA0-634D-98AF-267F87D843B8}" type="pres">
      <dgm:prSet presAssocID="{31E4CE0A-2AC8-8C4F-A17C-6F6D646CC739}" presName="center2" presStyleLbl="fgShp" presStyleIdx="1" presStyleCnt="2" custLinFactNeighborX="-2614"/>
      <dgm:spPr/>
    </dgm:pt>
  </dgm:ptLst>
  <dgm:cxnLst>
    <dgm:cxn modelId="{39AA8804-77AE-448A-B42B-C6E290E8091D}" type="presOf" srcId="{3ABEF50C-2AEA-4DBB-8595-3740EA16B3C4}" destId="{FABF50D0-C97F-F743-846F-5498D5884E68}" srcOrd="1" destOrd="1" presId="urn:microsoft.com/office/officeart/2005/8/layout/cycle4#1"/>
    <dgm:cxn modelId="{19437A0A-1E22-4B4C-BF9C-BD2EA9D4601C}" type="presOf" srcId="{65F72BFC-9871-374F-A968-BCC86AD75576}" destId="{0D835C2A-1B9E-944E-948F-EB530348B775}" srcOrd="0" destOrd="0" presId="urn:microsoft.com/office/officeart/2005/8/layout/cycle4#1"/>
    <dgm:cxn modelId="{CD24352F-8B47-C04B-B7B5-D6597217F920}" type="presOf" srcId="{544E6606-F73E-094D-B300-6B5D623C34DF}" destId="{3AF40FDC-AC4D-834C-BF52-DDF12CC9E9E0}" srcOrd="0" destOrd="0" presId="urn:microsoft.com/office/officeart/2005/8/layout/cycle4#1"/>
    <dgm:cxn modelId="{4B6AD536-2129-A541-A7F7-E66F6EF8B1E4}" type="presOf" srcId="{65F72BFC-9871-374F-A968-BCC86AD75576}" destId="{2203EB2E-B0FF-0040-B41E-9F6B92880208}" srcOrd="1" destOrd="0" presId="urn:microsoft.com/office/officeart/2005/8/layout/cycle4#1"/>
    <dgm:cxn modelId="{E6275538-7D7C-E147-9DA9-52FC9EBCC009}" type="presOf" srcId="{6397C15C-CC64-C94B-A21C-B36136D4366D}" destId="{2B396966-FB9E-D046-AFC9-C9D049DAFB7A}" srcOrd="1" destOrd="0" presId="urn:microsoft.com/office/officeart/2005/8/layout/cycle4#1"/>
    <dgm:cxn modelId="{2433D85D-754A-EE45-BEE7-C0813A55E70F}" type="presOf" srcId="{A2F159E0-D615-F14B-B629-EB0EE72867F3}" destId="{73775ECF-C0EB-8043-8FC2-532DB438A405}" srcOrd="0" destOrd="0" presId="urn:microsoft.com/office/officeart/2005/8/layout/cycle4#1"/>
    <dgm:cxn modelId="{2D8AAD60-9E39-4D7C-A6E0-D425DBEC4E66}" type="presOf" srcId="{B7CAFDD4-17A9-475C-95B3-0847F6FB107C}" destId="{9B8E6EC4-AD4A-7748-91A2-6630E63131F5}" srcOrd="0" destOrd="4" presId="urn:microsoft.com/office/officeart/2005/8/layout/cycle4#1"/>
    <dgm:cxn modelId="{C473FA43-A62C-469A-B796-4C8E2CE50A89}" type="presOf" srcId="{532E352C-1641-407C-BCA4-F0CCF988B72A}" destId="{E66A2F35-655A-0940-8FF6-F1110C960A23}" srcOrd="0" destOrd="2" presId="urn:microsoft.com/office/officeart/2005/8/layout/cycle4#1"/>
    <dgm:cxn modelId="{AE2B1444-C02C-4930-90D3-B3823E32C85B}" srcId="{76B689E9-C786-0B42-82FC-0A7DC8501E46}" destId="{37E1FEA4-9711-41FC-ABEB-89B09371598A}" srcOrd="2" destOrd="0" parTransId="{5390100E-F49E-491F-82E8-F70B03513C0A}" sibTransId="{773591AF-B54B-414C-871D-276E4AF7467E}"/>
    <dgm:cxn modelId="{4BCF244B-9F32-4407-A36E-BD8978CCFE68}" type="presOf" srcId="{37E1FEA4-9711-41FC-ABEB-89B09371598A}" destId="{9B8E6EC4-AD4A-7748-91A2-6630E63131F5}" srcOrd="0" destOrd="2" presId="urn:microsoft.com/office/officeart/2005/8/layout/cycle4#1"/>
    <dgm:cxn modelId="{6F84236C-9C9D-43C4-8244-ABF49BD1E34B}" srcId="{76B689E9-C786-0B42-82FC-0A7DC8501E46}" destId="{3CA8BE8F-9B96-4A31-AA93-6039C66F4E65}" srcOrd="3" destOrd="0" parTransId="{8804681B-8EC7-4C84-91ED-7706ABEB86DF}" sibTransId="{723B2190-7987-490C-9638-AD571FC1395E}"/>
    <dgm:cxn modelId="{D2F8806C-E944-DE4A-85E8-6C38BE3AC1DE}" srcId="{31E4CE0A-2AC8-8C4F-A17C-6F6D646CC739}" destId="{40DF04A3-9747-8243-B54B-5DA94EA7516D}" srcOrd="3" destOrd="0" parTransId="{2259B699-4ABB-1C40-B53D-48985AE34836}" sibTransId="{64594611-EE28-6C49-9BC4-900F9444367F}"/>
    <dgm:cxn modelId="{B807C66F-CBF9-684F-86E6-A51338D06B52}" srcId="{40DF04A3-9747-8243-B54B-5DA94EA7516D}" destId="{095CB70C-5452-4548-84FD-2149C31FE51F}" srcOrd="0" destOrd="0" parTransId="{3A2980EC-77CB-DA4C-80D1-A1DAF51DEF97}" sibTransId="{C7AC0088-229A-1543-8750-536793132616}"/>
    <dgm:cxn modelId="{C4634D70-4B01-4AF9-A71F-E666937811F4}" type="presOf" srcId="{70DC4103-EA21-4EBE-A0F5-8C074D8599D2}" destId="{53C92ABE-2EDD-2F4B-B236-E72BC2845ED8}" srcOrd="0" destOrd="2" presId="urn:microsoft.com/office/officeart/2005/8/layout/cycle4#1"/>
    <dgm:cxn modelId="{E4CC1852-457A-874E-BFBB-870C945A31E7}" srcId="{31E4CE0A-2AC8-8C4F-A17C-6F6D646CC739}" destId="{A2F159E0-D615-F14B-B629-EB0EE72867F3}" srcOrd="1" destOrd="0" parTransId="{3C6ADF62-65CC-B443-97DB-7E24EA2DBE22}" sibTransId="{1EE1EFF6-1299-A343-87A6-EF070A69C3EA}"/>
    <dgm:cxn modelId="{9A008476-EDB7-48BA-9A45-CB6706AFBF9E}" srcId="{544E6606-F73E-094D-B300-6B5D623C34DF}" destId="{65311C38-314D-4EC3-8F8D-0B4500C3E097}" srcOrd="1" destOrd="0" parTransId="{5734D6A1-D687-4B0D-B288-12CFFDA3F568}" sibTransId="{F569016A-BA3B-4653-BCDC-AE34FD9EE5B2}"/>
    <dgm:cxn modelId="{EEBFC557-9ECC-4A46-9F15-9052CE8E0943}" type="presOf" srcId="{2A098711-F564-5743-A040-EB5DA4FF5A20}" destId="{FABF50D0-C97F-F743-846F-5498D5884E68}" srcOrd="1" destOrd="0" presId="urn:microsoft.com/office/officeart/2005/8/layout/cycle4#1"/>
    <dgm:cxn modelId="{37122E59-B0A3-44F5-AACD-9868F8440F2C}" srcId="{40DF04A3-9747-8243-B54B-5DA94EA7516D}" destId="{CC1E28FF-2DB9-4865-9A85-70EF22C01F52}" srcOrd="1" destOrd="0" parTransId="{43E8F248-519C-4066-86E5-5B909CAE4CBD}" sibTransId="{2FEF9AE5-4543-45E9-A04A-E410959D9914}"/>
    <dgm:cxn modelId="{EAB7D179-CBF6-4CCE-B59C-9F367C60F3B1}" srcId="{76B689E9-C786-0B42-82FC-0A7DC8501E46}" destId="{3ABEF50C-2AEA-4DBB-8595-3740EA16B3C4}" srcOrd="1" destOrd="0" parTransId="{55CED571-D177-4192-9C22-2B8E1F1143ED}" sibTransId="{D02C7D9A-6E3D-4AF2-9D91-92762002A34F}"/>
    <dgm:cxn modelId="{1FD14A7A-E244-FC4B-B136-66772AE1C439}" type="presOf" srcId="{2A098711-F564-5743-A040-EB5DA4FF5A20}" destId="{9B8E6EC4-AD4A-7748-91A2-6630E63131F5}" srcOrd="0" destOrd="0" presId="urn:microsoft.com/office/officeart/2005/8/layout/cycle4#1"/>
    <dgm:cxn modelId="{B357257B-ECDA-4B18-BAEA-0EFCD0256677}" srcId="{A2F159E0-D615-F14B-B629-EB0EE72867F3}" destId="{7045EDFF-C70F-4398-8BBF-7971E830E47A}" srcOrd="1" destOrd="0" parTransId="{EAA7DBEB-48FD-4D29-85B2-BBC09A813313}" sibTransId="{0E5254DB-2F1A-4C09-B6EC-6F3B235DC9DE}"/>
    <dgm:cxn modelId="{85B7077D-9FF9-5144-865B-AFE741578D8D}" type="presOf" srcId="{76B689E9-C786-0B42-82FC-0A7DC8501E46}" destId="{6F9BEB40-E9CC-4E41-A18C-DE18D666E0FE}" srcOrd="0" destOrd="0" presId="urn:microsoft.com/office/officeart/2005/8/layout/cycle4#1"/>
    <dgm:cxn modelId="{D9EC537E-130C-C840-831E-5794A3448F1A}" type="presOf" srcId="{095CB70C-5452-4548-84FD-2149C31FE51F}" destId="{D267A478-CC6A-BE44-AA25-09F7A9C784B0}" srcOrd="1" destOrd="0" presId="urn:microsoft.com/office/officeart/2005/8/layout/cycle4#1"/>
    <dgm:cxn modelId="{9C9C7087-8777-404A-BB2E-AB46BBBDFA2B}" type="presOf" srcId="{CC1E28FF-2DB9-4865-9A85-70EF22C01F52}" destId="{53C92ABE-2EDD-2F4B-B236-E72BC2845ED8}" srcOrd="0" destOrd="1" presId="urn:microsoft.com/office/officeart/2005/8/layout/cycle4#1"/>
    <dgm:cxn modelId="{53F17392-04D3-47FF-BEC1-37111459834A}" srcId="{76B689E9-C786-0B42-82FC-0A7DC8501E46}" destId="{B7CAFDD4-17A9-475C-95B3-0847F6FB107C}" srcOrd="4" destOrd="0" parTransId="{DCA98685-0A6C-49CE-8F7B-8356919B5847}" sibTransId="{BF9FFE84-6F1F-4717-88A0-61293CBE8DA7}"/>
    <dgm:cxn modelId="{A3A9DF9C-B3DE-D84F-A96B-6B9E980D32E0}" type="presOf" srcId="{31E4CE0A-2AC8-8C4F-A17C-6F6D646CC739}" destId="{FFADC2A5-CD95-B341-A01E-849F02D98BA2}" srcOrd="0" destOrd="0" presId="urn:microsoft.com/office/officeart/2005/8/layout/cycle4#1"/>
    <dgm:cxn modelId="{1FED929E-5C7A-461C-9F94-9671E4C3E31F}" srcId="{544E6606-F73E-094D-B300-6B5D623C34DF}" destId="{532E352C-1641-407C-BCA4-F0CCF988B72A}" srcOrd="2" destOrd="0" parTransId="{FA524BA0-CE00-4A87-9AE6-3DF399868507}" sibTransId="{A2240B96-11C0-44C2-8D77-7B4F8D7661EB}"/>
    <dgm:cxn modelId="{B23DE59E-63AC-41A5-ACF8-A0FFA4D83943}" type="presOf" srcId="{37E1FEA4-9711-41FC-ABEB-89B09371598A}" destId="{FABF50D0-C97F-F743-846F-5498D5884E68}" srcOrd="1" destOrd="2" presId="urn:microsoft.com/office/officeart/2005/8/layout/cycle4#1"/>
    <dgm:cxn modelId="{26724EA1-D952-1E41-98E3-1C61975902D0}" type="presOf" srcId="{6397C15C-CC64-C94B-A21C-B36136D4366D}" destId="{E66A2F35-655A-0940-8FF6-F1110C960A23}" srcOrd="0" destOrd="0" presId="urn:microsoft.com/office/officeart/2005/8/layout/cycle4#1"/>
    <dgm:cxn modelId="{1DDB40A2-0745-42EB-AE2C-FBA81FFD0444}" type="presOf" srcId="{3CA8BE8F-9B96-4A31-AA93-6039C66F4E65}" destId="{FABF50D0-C97F-F743-846F-5498D5884E68}" srcOrd="1" destOrd="3" presId="urn:microsoft.com/office/officeart/2005/8/layout/cycle4#1"/>
    <dgm:cxn modelId="{E79EBBAD-AB53-4BAF-BA74-8C5C7C1DFCFB}" type="presOf" srcId="{65311C38-314D-4EC3-8F8D-0B4500C3E097}" destId="{E66A2F35-655A-0940-8FF6-F1110C960A23}" srcOrd="0" destOrd="1" presId="urn:microsoft.com/office/officeart/2005/8/layout/cycle4#1"/>
    <dgm:cxn modelId="{580326AF-312C-42E0-B817-A4E6F17316B5}" type="presOf" srcId="{70DC4103-EA21-4EBE-A0F5-8C074D8599D2}" destId="{D267A478-CC6A-BE44-AA25-09F7A9C784B0}" srcOrd="1" destOrd="2" presId="urn:microsoft.com/office/officeart/2005/8/layout/cycle4#1"/>
    <dgm:cxn modelId="{65FC3CBB-FB71-4CE4-A1C7-F1B96DDEA390}" type="presOf" srcId="{532E352C-1641-407C-BCA4-F0CCF988B72A}" destId="{2B396966-FB9E-D046-AFC9-C9D049DAFB7A}" srcOrd="1" destOrd="2" presId="urn:microsoft.com/office/officeart/2005/8/layout/cycle4#1"/>
    <dgm:cxn modelId="{7EFFFEBD-8400-4879-B6A4-EA2C55492BE2}" type="presOf" srcId="{7045EDFF-C70F-4398-8BBF-7971E830E47A}" destId="{2203EB2E-B0FF-0040-B41E-9F6B92880208}" srcOrd="1" destOrd="1" presId="urn:microsoft.com/office/officeart/2005/8/layout/cycle4#1"/>
    <dgm:cxn modelId="{8EEAAFBF-291D-4B1D-8098-9E53317DFFBF}" type="presOf" srcId="{3CA8BE8F-9B96-4A31-AA93-6039C66F4E65}" destId="{9B8E6EC4-AD4A-7748-91A2-6630E63131F5}" srcOrd="0" destOrd="3" presId="urn:microsoft.com/office/officeart/2005/8/layout/cycle4#1"/>
    <dgm:cxn modelId="{6AB829C2-3DCE-1144-A831-5BD3A67CEE4D}" type="presOf" srcId="{095CB70C-5452-4548-84FD-2149C31FE51F}" destId="{53C92ABE-2EDD-2F4B-B236-E72BC2845ED8}" srcOrd="0" destOrd="0" presId="urn:microsoft.com/office/officeart/2005/8/layout/cycle4#1"/>
    <dgm:cxn modelId="{4D6DE2D0-1811-4017-97AE-478BC8F99C79}" type="presOf" srcId="{3ABEF50C-2AEA-4DBB-8595-3740EA16B3C4}" destId="{9B8E6EC4-AD4A-7748-91A2-6630E63131F5}" srcOrd="0" destOrd="1" presId="urn:microsoft.com/office/officeart/2005/8/layout/cycle4#1"/>
    <dgm:cxn modelId="{4CE0D0D2-41A9-47E4-861E-A8F6B9562F63}" srcId="{40DF04A3-9747-8243-B54B-5DA94EA7516D}" destId="{70DC4103-EA21-4EBE-A0F5-8C074D8599D2}" srcOrd="2" destOrd="0" parTransId="{566B89CC-8335-41EC-AAA1-3DC4D6D091FE}" sibTransId="{7D1BB54A-ACEC-4B67-B953-5C608B394EDC}"/>
    <dgm:cxn modelId="{E71DA9D4-8263-49A1-84ED-CB5A6A1A9B19}" type="presOf" srcId="{7045EDFF-C70F-4398-8BBF-7971E830E47A}" destId="{0D835C2A-1B9E-944E-948F-EB530348B775}" srcOrd="0" destOrd="1" presId="urn:microsoft.com/office/officeart/2005/8/layout/cycle4#1"/>
    <dgm:cxn modelId="{6C8DDDD4-135F-4350-A429-59473974122A}" type="presOf" srcId="{B7CAFDD4-17A9-475C-95B3-0847F6FB107C}" destId="{FABF50D0-C97F-F743-846F-5498D5884E68}" srcOrd="1" destOrd="4" presId="urn:microsoft.com/office/officeart/2005/8/layout/cycle4#1"/>
    <dgm:cxn modelId="{7FE6F4D9-C536-6945-A07B-CD24CAAAEA37}" srcId="{31E4CE0A-2AC8-8C4F-A17C-6F6D646CC739}" destId="{544E6606-F73E-094D-B300-6B5D623C34DF}" srcOrd="0" destOrd="0" parTransId="{DAD385BD-7E85-7C4B-BF38-356A8AF975E5}" sibTransId="{30A4B4F1-F5C5-BB44-86EB-A6347A08E7E8}"/>
    <dgm:cxn modelId="{218FCADB-258E-8642-8022-BC23D7B52B50}" srcId="{544E6606-F73E-094D-B300-6B5D623C34DF}" destId="{6397C15C-CC64-C94B-A21C-B36136D4366D}" srcOrd="0" destOrd="0" parTransId="{8D3D9575-14AD-6147-A26D-7B7FD36371EE}" sibTransId="{9CD74CFD-714E-9B4D-BDB1-2C7470CFF342}"/>
    <dgm:cxn modelId="{1523A5DE-0DA9-47DD-BD1D-A9EF67E8FEAE}" type="presOf" srcId="{65311C38-314D-4EC3-8F8D-0B4500C3E097}" destId="{2B396966-FB9E-D046-AFC9-C9D049DAFB7A}" srcOrd="1" destOrd="1" presId="urn:microsoft.com/office/officeart/2005/8/layout/cycle4#1"/>
    <dgm:cxn modelId="{0138BEE1-8C36-B94D-BE0B-FB07D134127D}" type="presOf" srcId="{40DF04A3-9747-8243-B54B-5DA94EA7516D}" destId="{99E10085-A948-4647-8B6E-F94D54882B38}" srcOrd="0" destOrd="0" presId="urn:microsoft.com/office/officeart/2005/8/layout/cycle4#1"/>
    <dgm:cxn modelId="{52AEE7E2-A5EB-DA4D-B100-D89F9ED96186}" srcId="{76B689E9-C786-0B42-82FC-0A7DC8501E46}" destId="{2A098711-F564-5743-A040-EB5DA4FF5A20}" srcOrd="0" destOrd="0" parTransId="{CAEDD46A-D645-2B43-8BE4-81896990D79F}" sibTransId="{99B91D10-7A2A-6947-B56C-7B2728CA80CB}"/>
    <dgm:cxn modelId="{C794E6E3-861A-1742-A535-2E83A90FC9F8}" srcId="{31E4CE0A-2AC8-8C4F-A17C-6F6D646CC739}" destId="{76B689E9-C786-0B42-82FC-0A7DC8501E46}" srcOrd="2" destOrd="0" parTransId="{E9AB1CA2-F467-BA4D-AF39-245D1FA7F58F}" sibTransId="{FC39163C-D955-D242-88BD-9AF653273CA9}"/>
    <dgm:cxn modelId="{BAC44FE8-415D-CC41-8D67-6909DA9F6960}" srcId="{A2F159E0-D615-F14B-B629-EB0EE72867F3}" destId="{65F72BFC-9871-374F-A968-BCC86AD75576}" srcOrd="0" destOrd="0" parTransId="{A4E03BE6-16E9-6D44-AF68-977CB73A9E52}" sibTransId="{03EF59CE-A835-5545-B750-A75672785EE5}"/>
    <dgm:cxn modelId="{70FFA0FD-67A9-4A74-BD53-140402FA3BB2}" type="presOf" srcId="{CC1E28FF-2DB9-4865-9A85-70EF22C01F52}" destId="{D267A478-CC6A-BE44-AA25-09F7A9C784B0}" srcOrd="1" destOrd="1" presId="urn:microsoft.com/office/officeart/2005/8/layout/cycle4#1"/>
    <dgm:cxn modelId="{E075BAAB-4CEF-C341-9397-042E0801A708}" type="presParOf" srcId="{FFADC2A5-CD95-B341-A01E-849F02D98BA2}" destId="{9439F8F6-614D-FA4D-9940-3C641C48B496}" srcOrd="0" destOrd="0" presId="urn:microsoft.com/office/officeart/2005/8/layout/cycle4#1"/>
    <dgm:cxn modelId="{EFDD4E3D-F5BF-9E46-9973-9B642C14BB77}" type="presParOf" srcId="{9439F8F6-614D-FA4D-9940-3C641C48B496}" destId="{7C941158-DD65-0D4D-BB0F-E1A2D17B5F28}" srcOrd="0" destOrd="0" presId="urn:microsoft.com/office/officeart/2005/8/layout/cycle4#1"/>
    <dgm:cxn modelId="{D5E03B7C-7562-4943-B211-D104472D713A}" type="presParOf" srcId="{7C941158-DD65-0D4D-BB0F-E1A2D17B5F28}" destId="{E66A2F35-655A-0940-8FF6-F1110C960A23}" srcOrd="0" destOrd="0" presId="urn:microsoft.com/office/officeart/2005/8/layout/cycle4#1"/>
    <dgm:cxn modelId="{E9C46E6F-1721-CB49-BE6B-A3C16EDA696D}" type="presParOf" srcId="{7C941158-DD65-0D4D-BB0F-E1A2D17B5F28}" destId="{2B396966-FB9E-D046-AFC9-C9D049DAFB7A}" srcOrd="1" destOrd="0" presId="urn:microsoft.com/office/officeart/2005/8/layout/cycle4#1"/>
    <dgm:cxn modelId="{D3490F28-4370-094C-BA90-051F186771A5}" type="presParOf" srcId="{9439F8F6-614D-FA4D-9940-3C641C48B496}" destId="{C586FB6D-6262-4C4D-8837-5A7382AABBE9}" srcOrd="1" destOrd="0" presId="urn:microsoft.com/office/officeart/2005/8/layout/cycle4#1"/>
    <dgm:cxn modelId="{FF44FC21-8590-674F-98B0-E0C8EA4CB2CF}" type="presParOf" srcId="{C586FB6D-6262-4C4D-8837-5A7382AABBE9}" destId="{0D835C2A-1B9E-944E-948F-EB530348B775}" srcOrd="0" destOrd="0" presId="urn:microsoft.com/office/officeart/2005/8/layout/cycle4#1"/>
    <dgm:cxn modelId="{6F779495-54CE-1840-9322-3D43C267F890}" type="presParOf" srcId="{C586FB6D-6262-4C4D-8837-5A7382AABBE9}" destId="{2203EB2E-B0FF-0040-B41E-9F6B92880208}" srcOrd="1" destOrd="0" presId="urn:microsoft.com/office/officeart/2005/8/layout/cycle4#1"/>
    <dgm:cxn modelId="{9380AC99-C4D7-034D-A00F-B4D834EC418F}" type="presParOf" srcId="{9439F8F6-614D-FA4D-9940-3C641C48B496}" destId="{B11053B3-98D1-584B-848A-C2D75C933E9D}" srcOrd="2" destOrd="0" presId="urn:microsoft.com/office/officeart/2005/8/layout/cycle4#1"/>
    <dgm:cxn modelId="{E9A06A51-8A09-6B48-8589-D1B7D11A759D}" type="presParOf" srcId="{B11053B3-98D1-584B-848A-C2D75C933E9D}" destId="{9B8E6EC4-AD4A-7748-91A2-6630E63131F5}" srcOrd="0" destOrd="0" presId="urn:microsoft.com/office/officeart/2005/8/layout/cycle4#1"/>
    <dgm:cxn modelId="{FD6E7047-8A0D-8847-8233-FDC46C86C9EE}" type="presParOf" srcId="{B11053B3-98D1-584B-848A-C2D75C933E9D}" destId="{FABF50D0-C97F-F743-846F-5498D5884E68}" srcOrd="1" destOrd="0" presId="urn:microsoft.com/office/officeart/2005/8/layout/cycle4#1"/>
    <dgm:cxn modelId="{94C3CF6C-415A-334F-8B50-8A1213A3AA0A}" type="presParOf" srcId="{9439F8F6-614D-FA4D-9940-3C641C48B496}" destId="{4182D785-9084-D04E-B8AD-71AFCBE012D5}" srcOrd="3" destOrd="0" presId="urn:microsoft.com/office/officeart/2005/8/layout/cycle4#1"/>
    <dgm:cxn modelId="{1EC43AED-C596-F245-97C9-98A4F49E8DFB}" type="presParOf" srcId="{4182D785-9084-D04E-B8AD-71AFCBE012D5}" destId="{53C92ABE-2EDD-2F4B-B236-E72BC2845ED8}" srcOrd="0" destOrd="0" presId="urn:microsoft.com/office/officeart/2005/8/layout/cycle4#1"/>
    <dgm:cxn modelId="{DA61C3E7-66EA-9247-9762-C00C5C3DF289}" type="presParOf" srcId="{4182D785-9084-D04E-B8AD-71AFCBE012D5}" destId="{D267A478-CC6A-BE44-AA25-09F7A9C784B0}" srcOrd="1" destOrd="0" presId="urn:microsoft.com/office/officeart/2005/8/layout/cycle4#1"/>
    <dgm:cxn modelId="{E397ABD7-1302-F14E-8C99-1844BE318DA8}" type="presParOf" srcId="{9439F8F6-614D-FA4D-9940-3C641C48B496}" destId="{AE82B260-A675-6042-892B-35D42C17E42A}" srcOrd="4" destOrd="0" presId="urn:microsoft.com/office/officeart/2005/8/layout/cycle4#1"/>
    <dgm:cxn modelId="{B2508319-3204-1B47-9552-DD321A0F7F18}" type="presParOf" srcId="{FFADC2A5-CD95-B341-A01E-849F02D98BA2}" destId="{D96174EA-3FE9-B84C-B54F-E7047FC9C303}" srcOrd="1" destOrd="0" presId="urn:microsoft.com/office/officeart/2005/8/layout/cycle4#1"/>
    <dgm:cxn modelId="{851A67F2-40D9-8245-B4B8-9D203FA10CB6}" type="presParOf" srcId="{D96174EA-3FE9-B84C-B54F-E7047FC9C303}" destId="{3AF40FDC-AC4D-834C-BF52-DDF12CC9E9E0}" srcOrd="0" destOrd="0" presId="urn:microsoft.com/office/officeart/2005/8/layout/cycle4#1"/>
    <dgm:cxn modelId="{1AC8D2BE-98DE-FF46-A8E6-2831A82B517D}" type="presParOf" srcId="{D96174EA-3FE9-B84C-B54F-E7047FC9C303}" destId="{73775ECF-C0EB-8043-8FC2-532DB438A405}" srcOrd="1" destOrd="0" presId="urn:microsoft.com/office/officeart/2005/8/layout/cycle4#1"/>
    <dgm:cxn modelId="{3FD10086-A382-C441-8D4E-2AAB8B88F721}" type="presParOf" srcId="{D96174EA-3FE9-B84C-B54F-E7047FC9C303}" destId="{6F9BEB40-E9CC-4E41-A18C-DE18D666E0FE}" srcOrd="2" destOrd="0" presId="urn:microsoft.com/office/officeart/2005/8/layout/cycle4#1"/>
    <dgm:cxn modelId="{55BE5188-E685-F24D-AAE1-CA5D52EC9C3B}" type="presParOf" srcId="{D96174EA-3FE9-B84C-B54F-E7047FC9C303}" destId="{99E10085-A948-4647-8B6E-F94D54882B38}" srcOrd="3" destOrd="0" presId="urn:microsoft.com/office/officeart/2005/8/layout/cycle4#1"/>
    <dgm:cxn modelId="{4F9264D2-8956-514F-9252-A2A7E3734716}" type="presParOf" srcId="{D96174EA-3FE9-B84C-B54F-E7047FC9C303}" destId="{B43AFA6D-8BD7-FF41-BA5E-A4E434CEFAB5}" srcOrd="4" destOrd="0" presId="urn:microsoft.com/office/officeart/2005/8/layout/cycle4#1"/>
    <dgm:cxn modelId="{9D8382C1-49FB-4D49-88D7-72E41EF8D872}" type="presParOf" srcId="{FFADC2A5-CD95-B341-A01E-849F02D98BA2}" destId="{9C8DA5AA-46CE-AB4F-97FF-31C8101DDC4F}" srcOrd="2" destOrd="0" presId="urn:microsoft.com/office/officeart/2005/8/layout/cycle4#1"/>
    <dgm:cxn modelId="{1BABA5D7-725F-E940-88FE-A9D9C4816D58}" type="presParOf" srcId="{FFADC2A5-CD95-B341-A01E-849F02D98BA2}" destId="{1F66DBFE-9EA0-634D-98AF-267F87D843B8}" srcOrd="3" destOrd="0" presId="urn:microsoft.com/office/officeart/2005/8/layout/cycle4#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A43093-3E8D-4440-BE8B-0DA8693F089C}" type="doc">
      <dgm:prSet loTypeId="urn:microsoft.com/office/officeart/2005/8/layout/hChevron3" loCatId="" qsTypeId="urn:microsoft.com/office/officeart/2005/8/quickstyle/simple1" qsCatId="simple" csTypeId="urn:microsoft.com/office/officeart/2005/8/colors/accent1_1" csCatId="accent1" phldr="1"/>
      <dgm:spPr/>
    </dgm:pt>
    <dgm:pt modelId="{B84C2701-B5C2-144F-BE19-652F8AD3F793}">
      <dgm:prSet custT="1"/>
      <dgm:spPr/>
      <dgm:t>
        <a:bodyPr/>
        <a:lstStyle/>
        <a:p>
          <a:r>
            <a:rPr lang="en-US" sz="4400" dirty="0">
              <a:solidFill>
                <a:srgbClr val="FF0000"/>
              </a:solidFill>
            </a:rPr>
            <a:t>IMPROVE</a:t>
          </a:r>
        </a:p>
      </dgm:t>
    </dgm:pt>
    <dgm:pt modelId="{97529D7E-C7FB-0A47-B06F-F86ABBD5989A}" type="parTrans" cxnId="{2B87EA44-CD65-F04A-AB45-57F46EACD126}">
      <dgm:prSet/>
      <dgm:spPr/>
      <dgm:t>
        <a:bodyPr/>
        <a:lstStyle/>
        <a:p>
          <a:endParaRPr lang="en-US"/>
        </a:p>
      </dgm:t>
    </dgm:pt>
    <dgm:pt modelId="{8BBFE53E-DE89-444E-9320-01B68E8A3F91}" type="sibTrans" cxnId="{2B87EA44-CD65-F04A-AB45-57F46EACD126}">
      <dgm:prSet/>
      <dgm:spPr/>
      <dgm:t>
        <a:bodyPr/>
        <a:lstStyle/>
        <a:p>
          <a:endParaRPr lang="en-US"/>
        </a:p>
      </dgm:t>
    </dgm:pt>
    <dgm:pt modelId="{DD0E57E1-7035-8A4F-8819-AF5FBBD15207}" type="pres">
      <dgm:prSet presAssocID="{31A43093-3E8D-4440-BE8B-0DA8693F089C}" presName="Name0" presStyleCnt="0">
        <dgm:presLayoutVars>
          <dgm:dir/>
          <dgm:resizeHandles val="exact"/>
        </dgm:presLayoutVars>
      </dgm:prSet>
      <dgm:spPr/>
    </dgm:pt>
    <dgm:pt modelId="{66101053-5C6F-A241-94EC-9CB40FD8CC73}" type="pres">
      <dgm:prSet presAssocID="{B84C2701-B5C2-144F-BE19-652F8AD3F793}" presName="parTxOnly" presStyleLbl="node1" presStyleIdx="0" presStyleCnt="1" custScaleX="195595" custLinFactNeighborX="2554" custLinFactNeighborY="-12307">
        <dgm:presLayoutVars>
          <dgm:bulletEnabled val="1"/>
        </dgm:presLayoutVars>
      </dgm:prSet>
      <dgm:spPr/>
    </dgm:pt>
  </dgm:ptLst>
  <dgm:cxnLst>
    <dgm:cxn modelId="{F8994740-66D8-314D-A886-23932232D9FD}" type="presOf" srcId="{B84C2701-B5C2-144F-BE19-652F8AD3F793}" destId="{66101053-5C6F-A241-94EC-9CB40FD8CC73}" srcOrd="0" destOrd="0" presId="urn:microsoft.com/office/officeart/2005/8/layout/hChevron3"/>
    <dgm:cxn modelId="{2B87EA44-CD65-F04A-AB45-57F46EACD126}" srcId="{31A43093-3E8D-4440-BE8B-0DA8693F089C}" destId="{B84C2701-B5C2-144F-BE19-652F8AD3F793}" srcOrd="0" destOrd="0" parTransId="{97529D7E-C7FB-0A47-B06F-F86ABBD5989A}" sibTransId="{8BBFE53E-DE89-444E-9320-01B68E8A3F91}"/>
    <dgm:cxn modelId="{5AAA6FC3-C633-3244-B9AE-BBBD2EE8D1F7}" type="presOf" srcId="{31A43093-3E8D-4440-BE8B-0DA8693F089C}" destId="{DD0E57E1-7035-8A4F-8819-AF5FBBD15207}" srcOrd="0" destOrd="0" presId="urn:microsoft.com/office/officeart/2005/8/layout/hChevron3"/>
    <dgm:cxn modelId="{E8613EB0-AC05-914C-B12F-7BDE92331E9D}" type="presParOf" srcId="{DD0E57E1-7035-8A4F-8819-AF5FBBD15207}" destId="{66101053-5C6F-A241-94EC-9CB40FD8CC73}" srcOrd="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E4CE0A-2AC8-8C4F-A17C-6F6D646CC739}" type="doc">
      <dgm:prSet loTypeId="urn:microsoft.com/office/officeart/2005/8/layout/cycle4#2" loCatId="" qsTypeId="urn:microsoft.com/office/officeart/2005/8/quickstyle/simple3" qsCatId="simple" csTypeId="urn:microsoft.com/office/officeart/2005/8/colors/accent1_2" csCatId="accent1" phldr="1"/>
      <dgm:spPr/>
      <dgm:t>
        <a:bodyPr/>
        <a:lstStyle/>
        <a:p>
          <a:endParaRPr lang="en-US"/>
        </a:p>
      </dgm:t>
    </dgm:pt>
    <dgm:pt modelId="{544E6606-F73E-094D-B300-6B5D623C34DF}">
      <dgm:prSet phldrT="[Text]"/>
      <dgm:spPr/>
      <dgm:t>
        <a:bodyPr/>
        <a:lstStyle/>
        <a:p>
          <a:r>
            <a:rPr lang="en-US" dirty="0"/>
            <a:t>ACT</a:t>
          </a:r>
        </a:p>
      </dgm:t>
    </dgm:pt>
    <dgm:pt modelId="{DAD385BD-7E85-7C4B-BF38-356A8AF975E5}" type="parTrans" cxnId="{7FE6F4D9-C536-6945-A07B-CD24CAAAEA37}">
      <dgm:prSet/>
      <dgm:spPr/>
      <dgm:t>
        <a:bodyPr/>
        <a:lstStyle/>
        <a:p>
          <a:endParaRPr lang="en-US"/>
        </a:p>
      </dgm:t>
    </dgm:pt>
    <dgm:pt modelId="{30A4B4F1-F5C5-BB44-86EB-A6347A08E7E8}" type="sibTrans" cxnId="{7FE6F4D9-C536-6945-A07B-CD24CAAAEA37}">
      <dgm:prSet/>
      <dgm:spPr/>
      <dgm:t>
        <a:bodyPr/>
        <a:lstStyle/>
        <a:p>
          <a:endParaRPr lang="en-US"/>
        </a:p>
      </dgm:t>
    </dgm:pt>
    <dgm:pt modelId="{6397C15C-CC64-C94B-A21C-B36136D4366D}">
      <dgm:prSet phldrT="[Text]" custT="1"/>
      <dgm:spPr/>
      <dgm:t>
        <a:bodyPr/>
        <a:lstStyle/>
        <a:p>
          <a:r>
            <a:rPr lang="en-US" sz="1600" dirty="0">
              <a:latin typeface="Times New Roman" panose="02020603050405020304" pitchFamily="18" charset="0"/>
              <a:cs typeface="Times New Roman" panose="02020603050405020304" pitchFamily="18" charset="0"/>
            </a:rPr>
            <a:t>The intervention was adopted with great conviction as the results were so outstanding </a:t>
          </a:r>
        </a:p>
      </dgm:t>
    </dgm:pt>
    <dgm:pt modelId="{8D3D9575-14AD-6147-A26D-7B7FD36371EE}" type="parTrans" cxnId="{218FCADB-258E-8642-8022-BC23D7B52B50}">
      <dgm:prSet/>
      <dgm:spPr/>
      <dgm:t>
        <a:bodyPr/>
        <a:lstStyle/>
        <a:p>
          <a:endParaRPr lang="en-US"/>
        </a:p>
      </dgm:t>
    </dgm:pt>
    <dgm:pt modelId="{9CD74CFD-714E-9B4D-BDB1-2C7470CFF342}" type="sibTrans" cxnId="{218FCADB-258E-8642-8022-BC23D7B52B50}">
      <dgm:prSet/>
      <dgm:spPr/>
      <dgm:t>
        <a:bodyPr/>
        <a:lstStyle/>
        <a:p>
          <a:endParaRPr lang="en-US"/>
        </a:p>
      </dgm:t>
    </dgm:pt>
    <dgm:pt modelId="{A2F159E0-D615-F14B-B629-EB0EE72867F3}">
      <dgm:prSet phldrT="[Text]"/>
      <dgm:spPr/>
      <dgm:t>
        <a:bodyPr/>
        <a:lstStyle/>
        <a:p>
          <a:r>
            <a:rPr lang="en-US" dirty="0"/>
            <a:t>PLAN</a:t>
          </a:r>
        </a:p>
      </dgm:t>
    </dgm:pt>
    <dgm:pt modelId="{3C6ADF62-65CC-B443-97DB-7E24EA2DBE22}" type="parTrans" cxnId="{E4CC1852-457A-874E-BFBB-870C945A31E7}">
      <dgm:prSet/>
      <dgm:spPr/>
      <dgm:t>
        <a:bodyPr/>
        <a:lstStyle/>
        <a:p>
          <a:endParaRPr lang="en-US"/>
        </a:p>
      </dgm:t>
    </dgm:pt>
    <dgm:pt modelId="{1EE1EFF6-1299-A343-87A6-EF070A69C3EA}" type="sibTrans" cxnId="{E4CC1852-457A-874E-BFBB-870C945A31E7}">
      <dgm:prSet/>
      <dgm:spPr/>
      <dgm:t>
        <a:bodyPr/>
        <a:lstStyle/>
        <a:p>
          <a:endParaRPr lang="en-US"/>
        </a:p>
      </dgm:t>
    </dgm:pt>
    <dgm:pt modelId="{65F72BFC-9871-374F-A968-BCC86AD75576}">
      <dgm:prSet phldrT="[Text]" custT="1"/>
      <dgm:spPr/>
      <dgm:t>
        <a:bodyPr/>
        <a:lstStyle/>
        <a:p>
          <a:r>
            <a:rPr lang="en-US" sz="1200" dirty="0">
              <a:latin typeface="Times New Roman" panose="02020603050405020304" pitchFamily="18" charset="0"/>
              <a:cs typeface="Times New Roman" panose="02020603050405020304" pitchFamily="18" charset="0"/>
            </a:rPr>
            <a:t>Document High VL result in the EAC for high viral load monitoring ,Call client on the date of result receipt, document the result in the patient care booklet, Flag the patient care booklet with a red sticker, file separately on the high VL section.</a:t>
          </a:r>
        </a:p>
      </dgm:t>
    </dgm:pt>
    <dgm:pt modelId="{A4E03BE6-16E9-6D44-AF68-977CB73A9E52}" type="parTrans" cxnId="{BAC44FE8-415D-CC41-8D67-6909DA9F6960}">
      <dgm:prSet/>
      <dgm:spPr/>
      <dgm:t>
        <a:bodyPr/>
        <a:lstStyle/>
        <a:p>
          <a:endParaRPr lang="en-US"/>
        </a:p>
      </dgm:t>
    </dgm:pt>
    <dgm:pt modelId="{03EF59CE-A835-5545-B750-A75672785EE5}" type="sibTrans" cxnId="{BAC44FE8-415D-CC41-8D67-6909DA9F6960}">
      <dgm:prSet/>
      <dgm:spPr/>
      <dgm:t>
        <a:bodyPr/>
        <a:lstStyle/>
        <a:p>
          <a:endParaRPr lang="en-US"/>
        </a:p>
      </dgm:t>
    </dgm:pt>
    <dgm:pt modelId="{76B689E9-C786-0B42-82FC-0A7DC8501E46}">
      <dgm:prSet phldrT="[Text]"/>
      <dgm:spPr/>
      <dgm:t>
        <a:bodyPr/>
        <a:lstStyle/>
        <a:p>
          <a:r>
            <a:rPr lang="en-US" dirty="0"/>
            <a:t>DO</a:t>
          </a:r>
        </a:p>
      </dgm:t>
    </dgm:pt>
    <dgm:pt modelId="{E9AB1CA2-F467-BA4D-AF39-245D1FA7F58F}" type="parTrans" cxnId="{C794E6E3-861A-1742-A535-2E83A90FC9F8}">
      <dgm:prSet/>
      <dgm:spPr/>
      <dgm:t>
        <a:bodyPr/>
        <a:lstStyle/>
        <a:p>
          <a:endParaRPr lang="en-US"/>
        </a:p>
      </dgm:t>
    </dgm:pt>
    <dgm:pt modelId="{FC39163C-D955-D242-88BD-9AF653273CA9}" type="sibTrans" cxnId="{C794E6E3-861A-1742-A535-2E83A90FC9F8}">
      <dgm:prSet/>
      <dgm:spPr/>
      <dgm:t>
        <a:bodyPr/>
        <a:lstStyle/>
        <a:p>
          <a:endParaRPr lang="en-US"/>
        </a:p>
      </dgm:t>
    </dgm:pt>
    <dgm:pt modelId="{2A098711-F564-5743-A040-EB5DA4FF5A20}">
      <dgm:prSet phldrT="[Text]" custT="1"/>
      <dgm:spPr/>
      <dgm:t>
        <a:bodyPr/>
        <a:lstStyle/>
        <a:p>
          <a:r>
            <a:rPr lang="en-US" sz="1200" dirty="0">
              <a:latin typeface="Times New Roman" panose="02020603050405020304" pitchFamily="18" charset="0"/>
              <a:cs typeface="Times New Roman" panose="02020603050405020304" pitchFamily="18" charset="0"/>
            </a:rPr>
            <a:t>Conducted the first EAC on the day of receipt, Second EAC conducted 1 month from the date of first  EAC ,receipt, third EAC conducted 1 month from the date of Second  EAC, Repeat (Second) VL done a month after the third EAC</a:t>
          </a:r>
        </a:p>
      </dgm:t>
    </dgm:pt>
    <dgm:pt modelId="{CAEDD46A-D645-2B43-8BE4-81896990D79F}" type="parTrans" cxnId="{52AEE7E2-A5EB-DA4D-B100-D89F9ED96186}">
      <dgm:prSet/>
      <dgm:spPr/>
      <dgm:t>
        <a:bodyPr/>
        <a:lstStyle/>
        <a:p>
          <a:endParaRPr lang="en-US"/>
        </a:p>
      </dgm:t>
    </dgm:pt>
    <dgm:pt modelId="{99B91D10-7A2A-6947-B56C-7B2728CA80CB}" type="sibTrans" cxnId="{52AEE7E2-A5EB-DA4D-B100-D89F9ED96186}">
      <dgm:prSet/>
      <dgm:spPr/>
      <dgm:t>
        <a:bodyPr/>
        <a:lstStyle/>
        <a:p>
          <a:endParaRPr lang="en-US"/>
        </a:p>
      </dgm:t>
    </dgm:pt>
    <dgm:pt modelId="{40DF04A3-9747-8243-B54B-5DA94EA7516D}">
      <dgm:prSet phldrT="[Text]"/>
      <dgm:spPr/>
      <dgm:t>
        <a:bodyPr/>
        <a:lstStyle/>
        <a:p>
          <a:r>
            <a:rPr lang="en-US" dirty="0"/>
            <a:t>STUDY</a:t>
          </a:r>
        </a:p>
      </dgm:t>
    </dgm:pt>
    <dgm:pt modelId="{2259B699-4ABB-1C40-B53D-48985AE34836}" type="parTrans" cxnId="{D2F8806C-E944-DE4A-85E8-6C38BE3AC1DE}">
      <dgm:prSet/>
      <dgm:spPr/>
      <dgm:t>
        <a:bodyPr/>
        <a:lstStyle/>
        <a:p>
          <a:endParaRPr lang="en-US"/>
        </a:p>
      </dgm:t>
    </dgm:pt>
    <dgm:pt modelId="{64594611-EE28-6C49-9BC4-900F9444367F}" type="sibTrans" cxnId="{D2F8806C-E944-DE4A-85E8-6C38BE3AC1DE}">
      <dgm:prSet/>
      <dgm:spPr/>
      <dgm:t>
        <a:bodyPr/>
        <a:lstStyle/>
        <a:p>
          <a:endParaRPr lang="en-US"/>
        </a:p>
      </dgm:t>
    </dgm:pt>
    <dgm:pt modelId="{095CB70C-5452-4548-84FD-2149C31FE51F}">
      <dgm:prSet phldrT="[Text]" custT="1"/>
      <dgm:spPr/>
      <dgm:t>
        <a:bodyPr/>
        <a:lstStyle/>
        <a:p>
          <a:r>
            <a:rPr lang="en-US" sz="1100" dirty="0">
              <a:latin typeface="Times New Roman" panose="02020603050405020304" pitchFamily="18" charset="0"/>
              <a:cs typeface="Times New Roman" panose="02020603050405020304" pitchFamily="18" charset="0"/>
            </a:rPr>
            <a:t>Collect the data of all VL results received and do a comparison with the data abstracted from the EAC register giving a close attention to clients who did complete the EAC’s and had a repeat VL collected ,received results, issued and switched to second line regimen or maintained first line regimen or have EAC’s repeated (Analyze the patient final outcome ) </a:t>
          </a:r>
        </a:p>
      </dgm:t>
    </dgm:pt>
    <dgm:pt modelId="{3A2980EC-77CB-DA4C-80D1-A1DAF51DEF97}" type="parTrans" cxnId="{B807C66F-CBF9-684F-86E6-A51338D06B52}">
      <dgm:prSet/>
      <dgm:spPr/>
      <dgm:t>
        <a:bodyPr/>
        <a:lstStyle/>
        <a:p>
          <a:endParaRPr lang="en-US"/>
        </a:p>
      </dgm:t>
    </dgm:pt>
    <dgm:pt modelId="{C7AC0088-229A-1543-8750-536793132616}" type="sibTrans" cxnId="{B807C66F-CBF9-684F-86E6-A51338D06B52}">
      <dgm:prSet/>
      <dgm:spPr/>
      <dgm:t>
        <a:bodyPr/>
        <a:lstStyle/>
        <a:p>
          <a:endParaRPr lang="en-US"/>
        </a:p>
      </dgm:t>
    </dgm:pt>
    <dgm:pt modelId="{3F5F1D71-35C3-4F2F-80CB-D47021E38443}">
      <dgm:prSet phldrT="[Text]" custT="1"/>
      <dgm:spPr/>
      <dgm:t>
        <a:bodyPr/>
        <a:lstStyle/>
        <a:p>
          <a:r>
            <a:rPr lang="en-US" sz="1200" dirty="0">
              <a:latin typeface="Times New Roman" panose="02020603050405020304" pitchFamily="18" charset="0"/>
              <a:cs typeface="Times New Roman" panose="02020603050405020304" pitchFamily="18" charset="0"/>
            </a:rPr>
            <a:t>If client missed EAC session ;counselors would contact the client for follow up</a:t>
          </a:r>
        </a:p>
      </dgm:t>
    </dgm:pt>
    <dgm:pt modelId="{F74350F4-8BBB-4E96-9916-F7F13CD1D525}" type="parTrans" cxnId="{5CBD2103-3364-4EF3-8117-80615E7216C8}">
      <dgm:prSet/>
      <dgm:spPr/>
      <dgm:t>
        <a:bodyPr/>
        <a:lstStyle/>
        <a:p>
          <a:endParaRPr lang="en-US"/>
        </a:p>
      </dgm:t>
    </dgm:pt>
    <dgm:pt modelId="{84E6363F-ECD0-41EB-939A-EE5BF28F811F}" type="sibTrans" cxnId="{5CBD2103-3364-4EF3-8117-80615E7216C8}">
      <dgm:prSet/>
      <dgm:spPr/>
      <dgm:t>
        <a:bodyPr/>
        <a:lstStyle/>
        <a:p>
          <a:endParaRPr lang="en-US"/>
        </a:p>
      </dgm:t>
    </dgm:pt>
    <dgm:pt modelId="{1A7793F7-97F5-426C-B776-669AA60F3419}">
      <dgm:prSet phldrT="[Text]" custT="1"/>
      <dgm:spPr/>
      <dgm:t>
        <a:bodyPr/>
        <a:lstStyle/>
        <a:p>
          <a:r>
            <a:rPr lang="en-US" sz="1200" dirty="0">
              <a:latin typeface="Times New Roman" panose="02020603050405020304" pitchFamily="18" charset="0"/>
              <a:cs typeface="Times New Roman" panose="02020603050405020304" pitchFamily="18" charset="0"/>
            </a:rPr>
            <a:t>Upon receipt of repeat VL result the client is contacted on the same day ,result documented in all relevant books including the date of receipt, Clinician would analyses the result if its suppressed the client would continue with 1</a:t>
          </a:r>
          <a:r>
            <a:rPr lang="en-US" sz="1200" baseline="30000" dirty="0">
              <a:latin typeface="Times New Roman" panose="02020603050405020304" pitchFamily="18" charset="0"/>
              <a:cs typeface="Times New Roman" panose="02020603050405020304" pitchFamily="18" charset="0"/>
            </a:rPr>
            <a:t>st</a:t>
          </a:r>
          <a:r>
            <a:rPr lang="en-US" sz="1200" dirty="0">
              <a:latin typeface="Times New Roman" panose="02020603050405020304" pitchFamily="18" charset="0"/>
              <a:cs typeface="Times New Roman" panose="02020603050405020304" pitchFamily="18" charset="0"/>
            </a:rPr>
            <a:t> line regimen, If high recommend for possible switch or would switch if there are no complications .If result is showing improvement we would recommence on EAC’s</a:t>
          </a:r>
        </a:p>
      </dgm:t>
    </dgm:pt>
    <dgm:pt modelId="{1085CC81-C496-421C-A88F-894D62220B10}" type="parTrans" cxnId="{B2B8EAE9-1A3B-43A8-934F-B9D7E3DC86C6}">
      <dgm:prSet/>
      <dgm:spPr/>
      <dgm:t>
        <a:bodyPr/>
        <a:lstStyle/>
        <a:p>
          <a:endParaRPr lang="en-US"/>
        </a:p>
      </dgm:t>
    </dgm:pt>
    <dgm:pt modelId="{ABEA4BB9-CA26-4361-B68E-C2B8E34347B6}" type="sibTrans" cxnId="{B2B8EAE9-1A3B-43A8-934F-B9D7E3DC86C6}">
      <dgm:prSet/>
      <dgm:spPr/>
      <dgm:t>
        <a:bodyPr/>
        <a:lstStyle/>
        <a:p>
          <a:endParaRPr lang="en-US"/>
        </a:p>
      </dgm:t>
    </dgm:pt>
    <dgm:pt modelId="{1804A9DC-3EA8-41A5-BB80-E88BC32D95A8}">
      <dgm:prSet phldrT="[Text]" custT="1"/>
      <dgm:spPr/>
      <dgm:t>
        <a:bodyPr/>
        <a:lstStyle/>
        <a:p>
          <a:r>
            <a:rPr lang="en-US" sz="1200" dirty="0">
              <a:latin typeface="Times New Roman" panose="02020603050405020304" pitchFamily="18" charset="0"/>
              <a:cs typeface="Times New Roman" panose="02020603050405020304" pitchFamily="18" charset="0"/>
            </a:rPr>
            <a:t>If patient contact number is unreachable document in the tracking register for follow-up </a:t>
          </a:r>
        </a:p>
      </dgm:t>
    </dgm:pt>
    <dgm:pt modelId="{AD8DCDAE-D5EC-4917-B501-0C1ED0BEF811}" type="sibTrans" cxnId="{6FF79EE3-C074-430B-97C8-595850E015E3}">
      <dgm:prSet/>
      <dgm:spPr/>
      <dgm:t>
        <a:bodyPr/>
        <a:lstStyle/>
        <a:p>
          <a:endParaRPr lang="en-US"/>
        </a:p>
      </dgm:t>
    </dgm:pt>
    <dgm:pt modelId="{0A8E98A1-9F3D-4F75-A808-B0C8BC18F56C}" type="parTrans" cxnId="{6FF79EE3-C074-430B-97C8-595850E015E3}">
      <dgm:prSet/>
      <dgm:spPr/>
      <dgm:t>
        <a:bodyPr/>
        <a:lstStyle/>
        <a:p>
          <a:endParaRPr lang="en-US"/>
        </a:p>
      </dgm:t>
    </dgm:pt>
    <dgm:pt modelId="{FFADC2A5-CD95-B341-A01E-849F02D98BA2}" type="pres">
      <dgm:prSet presAssocID="{31E4CE0A-2AC8-8C4F-A17C-6F6D646CC739}" presName="cycleMatrixDiagram" presStyleCnt="0">
        <dgm:presLayoutVars>
          <dgm:chMax val="1"/>
          <dgm:dir/>
          <dgm:animLvl val="lvl"/>
          <dgm:resizeHandles val="exact"/>
        </dgm:presLayoutVars>
      </dgm:prSet>
      <dgm:spPr/>
    </dgm:pt>
    <dgm:pt modelId="{9439F8F6-614D-FA4D-9940-3C641C48B496}" type="pres">
      <dgm:prSet presAssocID="{31E4CE0A-2AC8-8C4F-A17C-6F6D646CC739}" presName="children" presStyleCnt="0"/>
      <dgm:spPr/>
    </dgm:pt>
    <dgm:pt modelId="{7C941158-DD65-0D4D-BB0F-E1A2D17B5F28}" type="pres">
      <dgm:prSet presAssocID="{31E4CE0A-2AC8-8C4F-A17C-6F6D646CC739}" presName="child1group" presStyleCnt="0"/>
      <dgm:spPr/>
    </dgm:pt>
    <dgm:pt modelId="{E66A2F35-655A-0940-8FF6-F1110C960A23}" type="pres">
      <dgm:prSet presAssocID="{31E4CE0A-2AC8-8C4F-A17C-6F6D646CC739}" presName="child1" presStyleLbl="bgAcc1" presStyleIdx="0" presStyleCnt="4" custScaleX="203780" custLinFactNeighborX="-92483" custLinFactNeighborY="3846"/>
      <dgm:spPr/>
    </dgm:pt>
    <dgm:pt modelId="{2B396966-FB9E-D046-AFC9-C9D049DAFB7A}" type="pres">
      <dgm:prSet presAssocID="{31E4CE0A-2AC8-8C4F-A17C-6F6D646CC739}" presName="child1Text" presStyleLbl="bgAcc1" presStyleIdx="0" presStyleCnt="4">
        <dgm:presLayoutVars>
          <dgm:bulletEnabled val="1"/>
        </dgm:presLayoutVars>
      </dgm:prSet>
      <dgm:spPr/>
    </dgm:pt>
    <dgm:pt modelId="{C586FB6D-6262-4C4D-8837-5A7382AABBE9}" type="pres">
      <dgm:prSet presAssocID="{31E4CE0A-2AC8-8C4F-A17C-6F6D646CC739}" presName="child2group" presStyleCnt="0"/>
      <dgm:spPr/>
    </dgm:pt>
    <dgm:pt modelId="{0D835C2A-1B9E-944E-948F-EB530348B775}" type="pres">
      <dgm:prSet presAssocID="{31E4CE0A-2AC8-8C4F-A17C-6F6D646CC739}" presName="child2" presStyleLbl="bgAcc1" presStyleIdx="1" presStyleCnt="4" custScaleX="388930" custLinFactX="66989" custLinFactNeighborX="100000" custLinFactNeighborY="-14600"/>
      <dgm:spPr/>
    </dgm:pt>
    <dgm:pt modelId="{2203EB2E-B0FF-0040-B41E-9F6B92880208}" type="pres">
      <dgm:prSet presAssocID="{31E4CE0A-2AC8-8C4F-A17C-6F6D646CC739}" presName="child2Text" presStyleLbl="bgAcc1" presStyleIdx="1" presStyleCnt="4">
        <dgm:presLayoutVars>
          <dgm:bulletEnabled val="1"/>
        </dgm:presLayoutVars>
      </dgm:prSet>
      <dgm:spPr/>
    </dgm:pt>
    <dgm:pt modelId="{B11053B3-98D1-584B-848A-C2D75C933E9D}" type="pres">
      <dgm:prSet presAssocID="{31E4CE0A-2AC8-8C4F-A17C-6F6D646CC739}" presName="child3group" presStyleCnt="0"/>
      <dgm:spPr/>
    </dgm:pt>
    <dgm:pt modelId="{9B8E6EC4-AD4A-7748-91A2-6630E63131F5}" type="pres">
      <dgm:prSet presAssocID="{31E4CE0A-2AC8-8C4F-A17C-6F6D646CC739}" presName="child3" presStyleLbl="bgAcc1" presStyleIdx="2" presStyleCnt="4" custScaleX="356851" custScaleY="118200" custLinFactNeighborX="95478" custLinFactNeighborY="-57515"/>
      <dgm:spPr/>
    </dgm:pt>
    <dgm:pt modelId="{FABF50D0-C97F-F743-846F-5498D5884E68}" type="pres">
      <dgm:prSet presAssocID="{31E4CE0A-2AC8-8C4F-A17C-6F6D646CC739}" presName="child3Text" presStyleLbl="bgAcc1" presStyleIdx="2" presStyleCnt="4">
        <dgm:presLayoutVars>
          <dgm:bulletEnabled val="1"/>
        </dgm:presLayoutVars>
      </dgm:prSet>
      <dgm:spPr/>
    </dgm:pt>
    <dgm:pt modelId="{4182D785-9084-D04E-B8AD-71AFCBE012D5}" type="pres">
      <dgm:prSet presAssocID="{31E4CE0A-2AC8-8C4F-A17C-6F6D646CC739}" presName="child4group" presStyleCnt="0"/>
      <dgm:spPr/>
    </dgm:pt>
    <dgm:pt modelId="{53C92ABE-2EDD-2F4B-B236-E72BC2845ED8}" type="pres">
      <dgm:prSet presAssocID="{31E4CE0A-2AC8-8C4F-A17C-6F6D646CC739}" presName="child4" presStyleLbl="bgAcc1" presStyleIdx="3" presStyleCnt="4" custScaleX="225882" custScaleY="194434" custLinFactX="-5612" custLinFactNeighborX="-100000" custLinFactNeighborY="-61409"/>
      <dgm:spPr/>
    </dgm:pt>
    <dgm:pt modelId="{D267A478-CC6A-BE44-AA25-09F7A9C784B0}" type="pres">
      <dgm:prSet presAssocID="{31E4CE0A-2AC8-8C4F-A17C-6F6D646CC739}" presName="child4Text" presStyleLbl="bgAcc1" presStyleIdx="3" presStyleCnt="4">
        <dgm:presLayoutVars>
          <dgm:bulletEnabled val="1"/>
        </dgm:presLayoutVars>
      </dgm:prSet>
      <dgm:spPr/>
    </dgm:pt>
    <dgm:pt modelId="{AE82B260-A675-6042-892B-35D42C17E42A}" type="pres">
      <dgm:prSet presAssocID="{31E4CE0A-2AC8-8C4F-A17C-6F6D646CC739}" presName="childPlaceholder" presStyleCnt="0"/>
      <dgm:spPr/>
    </dgm:pt>
    <dgm:pt modelId="{D96174EA-3FE9-B84C-B54F-E7047FC9C303}" type="pres">
      <dgm:prSet presAssocID="{31E4CE0A-2AC8-8C4F-A17C-6F6D646CC739}" presName="circle" presStyleCnt="0"/>
      <dgm:spPr/>
    </dgm:pt>
    <dgm:pt modelId="{3AF40FDC-AC4D-834C-BF52-DDF12CC9E9E0}" type="pres">
      <dgm:prSet presAssocID="{31E4CE0A-2AC8-8C4F-A17C-6F6D646CC739}" presName="quadrant1" presStyleLbl="node1" presStyleIdx="0" presStyleCnt="4" custLinFactNeighborX="-42632" custLinFactNeighborY="-44527">
        <dgm:presLayoutVars>
          <dgm:chMax val="1"/>
          <dgm:bulletEnabled val="1"/>
        </dgm:presLayoutVars>
      </dgm:prSet>
      <dgm:spPr/>
    </dgm:pt>
    <dgm:pt modelId="{73775ECF-C0EB-8043-8FC2-532DB438A405}" type="pres">
      <dgm:prSet presAssocID="{31E4CE0A-2AC8-8C4F-A17C-6F6D646CC739}" presName="quadrant2" presStyleLbl="node1" presStyleIdx="1" presStyleCnt="4" custLinFactNeighborX="-38829" custLinFactNeighborY="-46436">
        <dgm:presLayoutVars>
          <dgm:chMax val="1"/>
          <dgm:bulletEnabled val="1"/>
        </dgm:presLayoutVars>
      </dgm:prSet>
      <dgm:spPr/>
    </dgm:pt>
    <dgm:pt modelId="{6F9BEB40-E9CC-4E41-A18C-DE18D666E0FE}" type="pres">
      <dgm:prSet presAssocID="{31E4CE0A-2AC8-8C4F-A17C-6F6D646CC739}" presName="quadrant3" presStyleLbl="node1" presStyleIdx="2" presStyleCnt="4" custLinFactNeighborX="-38424" custLinFactNeighborY="-27317">
        <dgm:presLayoutVars>
          <dgm:chMax val="1"/>
          <dgm:bulletEnabled val="1"/>
        </dgm:presLayoutVars>
      </dgm:prSet>
      <dgm:spPr/>
    </dgm:pt>
    <dgm:pt modelId="{99E10085-A948-4647-8B6E-F94D54882B38}" type="pres">
      <dgm:prSet presAssocID="{31E4CE0A-2AC8-8C4F-A17C-6F6D646CC739}" presName="quadrant4" presStyleLbl="node1" presStyleIdx="3" presStyleCnt="4" custLinFactNeighborX="-42632" custLinFactNeighborY="-33140">
        <dgm:presLayoutVars>
          <dgm:chMax val="1"/>
          <dgm:bulletEnabled val="1"/>
        </dgm:presLayoutVars>
      </dgm:prSet>
      <dgm:spPr/>
    </dgm:pt>
    <dgm:pt modelId="{B43AFA6D-8BD7-FF41-BA5E-A4E434CEFAB5}" type="pres">
      <dgm:prSet presAssocID="{31E4CE0A-2AC8-8C4F-A17C-6F6D646CC739}" presName="quadrantPlaceholder" presStyleCnt="0"/>
      <dgm:spPr/>
    </dgm:pt>
    <dgm:pt modelId="{9C8DA5AA-46CE-AB4F-97FF-31C8101DDC4F}" type="pres">
      <dgm:prSet presAssocID="{31E4CE0A-2AC8-8C4F-A17C-6F6D646CC739}" presName="center1" presStyleLbl="fgShp" presStyleIdx="0" presStyleCnt="2" custScaleX="93292" custScaleY="88744" custLinFactX="-23477" custLinFactY="-89330" custLinFactNeighborX="-100000" custLinFactNeighborY="-100000"/>
      <dgm:spPr/>
    </dgm:pt>
    <dgm:pt modelId="{1F66DBFE-9EA0-634D-98AF-267F87D843B8}" type="pres">
      <dgm:prSet presAssocID="{31E4CE0A-2AC8-8C4F-A17C-6F6D646CC739}" presName="center2" presStyleLbl="fgShp" presStyleIdx="1" presStyleCnt="2" custLinFactX="-26220" custLinFactNeighborX="-100000" custLinFactNeighborY="-88354"/>
      <dgm:spPr/>
    </dgm:pt>
  </dgm:ptLst>
  <dgm:cxnLst>
    <dgm:cxn modelId="{5CBD2103-3364-4EF3-8117-80615E7216C8}" srcId="{76B689E9-C786-0B42-82FC-0A7DC8501E46}" destId="{3F5F1D71-35C3-4F2F-80CB-D47021E38443}" srcOrd="1" destOrd="0" parTransId="{F74350F4-8BBB-4E96-9916-F7F13CD1D525}" sibTransId="{84E6363F-ECD0-41EB-939A-EE5BF28F811F}"/>
    <dgm:cxn modelId="{19437A0A-1E22-4B4C-BF9C-BD2EA9D4601C}" type="presOf" srcId="{65F72BFC-9871-374F-A968-BCC86AD75576}" destId="{0D835C2A-1B9E-944E-948F-EB530348B775}" srcOrd="0" destOrd="0" presId="urn:microsoft.com/office/officeart/2005/8/layout/cycle4#2"/>
    <dgm:cxn modelId="{CD24352F-8B47-C04B-B7B5-D6597217F920}" type="presOf" srcId="{544E6606-F73E-094D-B300-6B5D623C34DF}" destId="{3AF40FDC-AC4D-834C-BF52-DDF12CC9E9E0}" srcOrd="0" destOrd="0" presId="urn:microsoft.com/office/officeart/2005/8/layout/cycle4#2"/>
    <dgm:cxn modelId="{4B6AD536-2129-A541-A7F7-E66F6EF8B1E4}" type="presOf" srcId="{65F72BFC-9871-374F-A968-BCC86AD75576}" destId="{2203EB2E-B0FF-0040-B41E-9F6B92880208}" srcOrd="1" destOrd="0" presId="urn:microsoft.com/office/officeart/2005/8/layout/cycle4#2"/>
    <dgm:cxn modelId="{E6275538-7D7C-E147-9DA9-52FC9EBCC009}" type="presOf" srcId="{6397C15C-CC64-C94B-A21C-B36136D4366D}" destId="{2B396966-FB9E-D046-AFC9-C9D049DAFB7A}" srcOrd="1" destOrd="0" presId="urn:microsoft.com/office/officeart/2005/8/layout/cycle4#2"/>
    <dgm:cxn modelId="{2433D85D-754A-EE45-BEE7-C0813A55E70F}" type="presOf" srcId="{A2F159E0-D615-F14B-B629-EB0EE72867F3}" destId="{73775ECF-C0EB-8043-8FC2-532DB438A405}" srcOrd="0" destOrd="0" presId="urn:microsoft.com/office/officeart/2005/8/layout/cycle4#2"/>
    <dgm:cxn modelId="{D2F8806C-E944-DE4A-85E8-6C38BE3AC1DE}" srcId="{31E4CE0A-2AC8-8C4F-A17C-6F6D646CC739}" destId="{40DF04A3-9747-8243-B54B-5DA94EA7516D}" srcOrd="3" destOrd="0" parTransId="{2259B699-4ABB-1C40-B53D-48985AE34836}" sibTransId="{64594611-EE28-6C49-9BC4-900F9444367F}"/>
    <dgm:cxn modelId="{B807C66F-CBF9-684F-86E6-A51338D06B52}" srcId="{40DF04A3-9747-8243-B54B-5DA94EA7516D}" destId="{095CB70C-5452-4548-84FD-2149C31FE51F}" srcOrd="0" destOrd="0" parTransId="{3A2980EC-77CB-DA4C-80D1-A1DAF51DEF97}" sibTransId="{C7AC0088-229A-1543-8750-536793132616}"/>
    <dgm:cxn modelId="{E4CC1852-457A-874E-BFBB-870C945A31E7}" srcId="{31E4CE0A-2AC8-8C4F-A17C-6F6D646CC739}" destId="{A2F159E0-D615-F14B-B629-EB0EE72867F3}" srcOrd="1" destOrd="0" parTransId="{3C6ADF62-65CC-B443-97DB-7E24EA2DBE22}" sibTransId="{1EE1EFF6-1299-A343-87A6-EF070A69C3EA}"/>
    <dgm:cxn modelId="{EEBFC557-9ECC-4A46-9F15-9052CE8E0943}" type="presOf" srcId="{2A098711-F564-5743-A040-EB5DA4FF5A20}" destId="{FABF50D0-C97F-F743-846F-5498D5884E68}" srcOrd="1" destOrd="0" presId="urn:microsoft.com/office/officeart/2005/8/layout/cycle4#2"/>
    <dgm:cxn modelId="{1FD14A7A-E244-FC4B-B136-66772AE1C439}" type="presOf" srcId="{2A098711-F564-5743-A040-EB5DA4FF5A20}" destId="{9B8E6EC4-AD4A-7748-91A2-6630E63131F5}" srcOrd="0" destOrd="0" presId="urn:microsoft.com/office/officeart/2005/8/layout/cycle4#2"/>
    <dgm:cxn modelId="{85B7077D-9FF9-5144-865B-AFE741578D8D}" type="presOf" srcId="{76B689E9-C786-0B42-82FC-0A7DC8501E46}" destId="{6F9BEB40-E9CC-4E41-A18C-DE18D666E0FE}" srcOrd="0" destOrd="0" presId="urn:microsoft.com/office/officeart/2005/8/layout/cycle4#2"/>
    <dgm:cxn modelId="{D9EC537E-130C-C840-831E-5794A3448F1A}" type="presOf" srcId="{095CB70C-5452-4548-84FD-2149C31FE51F}" destId="{D267A478-CC6A-BE44-AA25-09F7A9C784B0}" srcOrd="1" destOrd="0" presId="urn:microsoft.com/office/officeart/2005/8/layout/cycle4#2"/>
    <dgm:cxn modelId="{2DCE428A-B2B9-4A1E-95DD-0D7CE802C184}" type="presOf" srcId="{1A7793F7-97F5-426C-B776-669AA60F3419}" destId="{9B8E6EC4-AD4A-7748-91A2-6630E63131F5}" srcOrd="0" destOrd="2" presId="urn:microsoft.com/office/officeart/2005/8/layout/cycle4#2"/>
    <dgm:cxn modelId="{FFDBA68C-61F2-4173-B847-C79A4B2ED74A}" type="presOf" srcId="{1A7793F7-97F5-426C-B776-669AA60F3419}" destId="{FABF50D0-C97F-F743-846F-5498D5884E68}" srcOrd="1" destOrd="2" presId="urn:microsoft.com/office/officeart/2005/8/layout/cycle4#2"/>
    <dgm:cxn modelId="{7ECBFE95-D693-45F3-A26D-878880AA68C6}" type="presOf" srcId="{1804A9DC-3EA8-41A5-BB80-E88BC32D95A8}" destId="{2203EB2E-B0FF-0040-B41E-9F6B92880208}" srcOrd="1" destOrd="1" presId="urn:microsoft.com/office/officeart/2005/8/layout/cycle4#2"/>
    <dgm:cxn modelId="{E5E7BA99-67C1-46A4-A1E3-328048D05B6F}" type="presOf" srcId="{3F5F1D71-35C3-4F2F-80CB-D47021E38443}" destId="{FABF50D0-C97F-F743-846F-5498D5884E68}" srcOrd="1" destOrd="1" presId="urn:microsoft.com/office/officeart/2005/8/layout/cycle4#2"/>
    <dgm:cxn modelId="{A3A9DF9C-B3DE-D84F-A96B-6B9E980D32E0}" type="presOf" srcId="{31E4CE0A-2AC8-8C4F-A17C-6F6D646CC739}" destId="{FFADC2A5-CD95-B341-A01E-849F02D98BA2}" srcOrd="0" destOrd="0" presId="urn:microsoft.com/office/officeart/2005/8/layout/cycle4#2"/>
    <dgm:cxn modelId="{26724EA1-D952-1E41-98E3-1C61975902D0}" type="presOf" srcId="{6397C15C-CC64-C94B-A21C-B36136D4366D}" destId="{E66A2F35-655A-0940-8FF6-F1110C960A23}" srcOrd="0" destOrd="0" presId="urn:microsoft.com/office/officeart/2005/8/layout/cycle4#2"/>
    <dgm:cxn modelId="{6AB829C2-3DCE-1144-A831-5BD3A67CEE4D}" type="presOf" srcId="{095CB70C-5452-4548-84FD-2149C31FE51F}" destId="{53C92ABE-2EDD-2F4B-B236-E72BC2845ED8}" srcOrd="0" destOrd="0" presId="urn:microsoft.com/office/officeart/2005/8/layout/cycle4#2"/>
    <dgm:cxn modelId="{38B6F8D0-A697-436A-BDC8-9A3CD0A233A6}" type="presOf" srcId="{3F5F1D71-35C3-4F2F-80CB-D47021E38443}" destId="{9B8E6EC4-AD4A-7748-91A2-6630E63131F5}" srcOrd="0" destOrd="1" presId="urn:microsoft.com/office/officeart/2005/8/layout/cycle4#2"/>
    <dgm:cxn modelId="{7FE6F4D9-C536-6945-A07B-CD24CAAAEA37}" srcId="{31E4CE0A-2AC8-8C4F-A17C-6F6D646CC739}" destId="{544E6606-F73E-094D-B300-6B5D623C34DF}" srcOrd="0" destOrd="0" parTransId="{DAD385BD-7E85-7C4B-BF38-356A8AF975E5}" sibTransId="{30A4B4F1-F5C5-BB44-86EB-A6347A08E7E8}"/>
    <dgm:cxn modelId="{218FCADB-258E-8642-8022-BC23D7B52B50}" srcId="{544E6606-F73E-094D-B300-6B5D623C34DF}" destId="{6397C15C-CC64-C94B-A21C-B36136D4366D}" srcOrd="0" destOrd="0" parTransId="{8D3D9575-14AD-6147-A26D-7B7FD36371EE}" sibTransId="{9CD74CFD-714E-9B4D-BDB1-2C7470CFF342}"/>
    <dgm:cxn modelId="{0138BEE1-8C36-B94D-BE0B-FB07D134127D}" type="presOf" srcId="{40DF04A3-9747-8243-B54B-5DA94EA7516D}" destId="{99E10085-A948-4647-8B6E-F94D54882B38}" srcOrd="0" destOrd="0" presId="urn:microsoft.com/office/officeart/2005/8/layout/cycle4#2"/>
    <dgm:cxn modelId="{52AEE7E2-A5EB-DA4D-B100-D89F9ED96186}" srcId="{76B689E9-C786-0B42-82FC-0A7DC8501E46}" destId="{2A098711-F564-5743-A040-EB5DA4FF5A20}" srcOrd="0" destOrd="0" parTransId="{CAEDD46A-D645-2B43-8BE4-81896990D79F}" sibTransId="{99B91D10-7A2A-6947-B56C-7B2728CA80CB}"/>
    <dgm:cxn modelId="{6FF79EE3-C074-430B-97C8-595850E015E3}" srcId="{A2F159E0-D615-F14B-B629-EB0EE72867F3}" destId="{1804A9DC-3EA8-41A5-BB80-E88BC32D95A8}" srcOrd="1" destOrd="0" parTransId="{0A8E98A1-9F3D-4F75-A808-B0C8BC18F56C}" sibTransId="{AD8DCDAE-D5EC-4917-B501-0C1ED0BEF811}"/>
    <dgm:cxn modelId="{C794E6E3-861A-1742-A535-2E83A90FC9F8}" srcId="{31E4CE0A-2AC8-8C4F-A17C-6F6D646CC739}" destId="{76B689E9-C786-0B42-82FC-0A7DC8501E46}" srcOrd="2" destOrd="0" parTransId="{E9AB1CA2-F467-BA4D-AF39-245D1FA7F58F}" sibTransId="{FC39163C-D955-D242-88BD-9AF653273CA9}"/>
    <dgm:cxn modelId="{BAC44FE8-415D-CC41-8D67-6909DA9F6960}" srcId="{A2F159E0-D615-F14B-B629-EB0EE72867F3}" destId="{65F72BFC-9871-374F-A968-BCC86AD75576}" srcOrd="0" destOrd="0" parTransId="{A4E03BE6-16E9-6D44-AF68-977CB73A9E52}" sibTransId="{03EF59CE-A835-5545-B750-A75672785EE5}"/>
    <dgm:cxn modelId="{B2B8EAE9-1A3B-43A8-934F-B9D7E3DC86C6}" srcId="{76B689E9-C786-0B42-82FC-0A7DC8501E46}" destId="{1A7793F7-97F5-426C-B776-669AA60F3419}" srcOrd="2" destOrd="0" parTransId="{1085CC81-C496-421C-A88F-894D62220B10}" sibTransId="{ABEA4BB9-CA26-4361-B68E-C2B8E34347B6}"/>
    <dgm:cxn modelId="{BC94AAFF-CF87-4E8E-9577-4BE79FA17236}" type="presOf" srcId="{1804A9DC-3EA8-41A5-BB80-E88BC32D95A8}" destId="{0D835C2A-1B9E-944E-948F-EB530348B775}" srcOrd="0" destOrd="1" presId="urn:microsoft.com/office/officeart/2005/8/layout/cycle4#2"/>
    <dgm:cxn modelId="{E075BAAB-4CEF-C341-9397-042E0801A708}" type="presParOf" srcId="{FFADC2A5-CD95-B341-A01E-849F02D98BA2}" destId="{9439F8F6-614D-FA4D-9940-3C641C48B496}" srcOrd="0" destOrd="0" presId="urn:microsoft.com/office/officeart/2005/8/layout/cycle4#2"/>
    <dgm:cxn modelId="{EFDD4E3D-F5BF-9E46-9973-9B642C14BB77}" type="presParOf" srcId="{9439F8F6-614D-FA4D-9940-3C641C48B496}" destId="{7C941158-DD65-0D4D-BB0F-E1A2D17B5F28}" srcOrd="0" destOrd="0" presId="urn:microsoft.com/office/officeart/2005/8/layout/cycle4#2"/>
    <dgm:cxn modelId="{D5E03B7C-7562-4943-B211-D104472D713A}" type="presParOf" srcId="{7C941158-DD65-0D4D-BB0F-E1A2D17B5F28}" destId="{E66A2F35-655A-0940-8FF6-F1110C960A23}" srcOrd="0" destOrd="0" presId="urn:microsoft.com/office/officeart/2005/8/layout/cycle4#2"/>
    <dgm:cxn modelId="{E9C46E6F-1721-CB49-BE6B-A3C16EDA696D}" type="presParOf" srcId="{7C941158-DD65-0D4D-BB0F-E1A2D17B5F28}" destId="{2B396966-FB9E-D046-AFC9-C9D049DAFB7A}" srcOrd="1" destOrd="0" presId="urn:microsoft.com/office/officeart/2005/8/layout/cycle4#2"/>
    <dgm:cxn modelId="{D3490F28-4370-094C-BA90-051F186771A5}" type="presParOf" srcId="{9439F8F6-614D-FA4D-9940-3C641C48B496}" destId="{C586FB6D-6262-4C4D-8837-5A7382AABBE9}" srcOrd="1" destOrd="0" presId="urn:microsoft.com/office/officeart/2005/8/layout/cycle4#2"/>
    <dgm:cxn modelId="{FF44FC21-8590-674F-98B0-E0C8EA4CB2CF}" type="presParOf" srcId="{C586FB6D-6262-4C4D-8837-5A7382AABBE9}" destId="{0D835C2A-1B9E-944E-948F-EB530348B775}" srcOrd="0" destOrd="0" presId="urn:microsoft.com/office/officeart/2005/8/layout/cycle4#2"/>
    <dgm:cxn modelId="{6F779495-54CE-1840-9322-3D43C267F890}" type="presParOf" srcId="{C586FB6D-6262-4C4D-8837-5A7382AABBE9}" destId="{2203EB2E-B0FF-0040-B41E-9F6B92880208}" srcOrd="1" destOrd="0" presId="urn:microsoft.com/office/officeart/2005/8/layout/cycle4#2"/>
    <dgm:cxn modelId="{9380AC99-C4D7-034D-A00F-B4D834EC418F}" type="presParOf" srcId="{9439F8F6-614D-FA4D-9940-3C641C48B496}" destId="{B11053B3-98D1-584B-848A-C2D75C933E9D}" srcOrd="2" destOrd="0" presId="urn:microsoft.com/office/officeart/2005/8/layout/cycle4#2"/>
    <dgm:cxn modelId="{E9A06A51-8A09-6B48-8589-D1B7D11A759D}" type="presParOf" srcId="{B11053B3-98D1-584B-848A-C2D75C933E9D}" destId="{9B8E6EC4-AD4A-7748-91A2-6630E63131F5}" srcOrd="0" destOrd="0" presId="urn:microsoft.com/office/officeart/2005/8/layout/cycle4#2"/>
    <dgm:cxn modelId="{FD6E7047-8A0D-8847-8233-FDC46C86C9EE}" type="presParOf" srcId="{B11053B3-98D1-584B-848A-C2D75C933E9D}" destId="{FABF50D0-C97F-F743-846F-5498D5884E68}" srcOrd="1" destOrd="0" presId="urn:microsoft.com/office/officeart/2005/8/layout/cycle4#2"/>
    <dgm:cxn modelId="{94C3CF6C-415A-334F-8B50-8A1213A3AA0A}" type="presParOf" srcId="{9439F8F6-614D-FA4D-9940-3C641C48B496}" destId="{4182D785-9084-D04E-B8AD-71AFCBE012D5}" srcOrd="3" destOrd="0" presId="urn:microsoft.com/office/officeart/2005/8/layout/cycle4#2"/>
    <dgm:cxn modelId="{1EC43AED-C596-F245-97C9-98A4F49E8DFB}" type="presParOf" srcId="{4182D785-9084-D04E-B8AD-71AFCBE012D5}" destId="{53C92ABE-2EDD-2F4B-B236-E72BC2845ED8}" srcOrd="0" destOrd="0" presId="urn:microsoft.com/office/officeart/2005/8/layout/cycle4#2"/>
    <dgm:cxn modelId="{DA61C3E7-66EA-9247-9762-C00C5C3DF289}" type="presParOf" srcId="{4182D785-9084-D04E-B8AD-71AFCBE012D5}" destId="{D267A478-CC6A-BE44-AA25-09F7A9C784B0}" srcOrd="1" destOrd="0" presId="urn:microsoft.com/office/officeart/2005/8/layout/cycle4#2"/>
    <dgm:cxn modelId="{E397ABD7-1302-F14E-8C99-1844BE318DA8}" type="presParOf" srcId="{9439F8F6-614D-FA4D-9940-3C641C48B496}" destId="{AE82B260-A675-6042-892B-35D42C17E42A}" srcOrd="4" destOrd="0" presId="urn:microsoft.com/office/officeart/2005/8/layout/cycle4#2"/>
    <dgm:cxn modelId="{B2508319-3204-1B47-9552-DD321A0F7F18}" type="presParOf" srcId="{FFADC2A5-CD95-B341-A01E-849F02D98BA2}" destId="{D96174EA-3FE9-B84C-B54F-E7047FC9C303}" srcOrd="1" destOrd="0" presId="urn:microsoft.com/office/officeart/2005/8/layout/cycle4#2"/>
    <dgm:cxn modelId="{851A67F2-40D9-8245-B4B8-9D203FA10CB6}" type="presParOf" srcId="{D96174EA-3FE9-B84C-B54F-E7047FC9C303}" destId="{3AF40FDC-AC4D-834C-BF52-DDF12CC9E9E0}" srcOrd="0" destOrd="0" presId="urn:microsoft.com/office/officeart/2005/8/layout/cycle4#2"/>
    <dgm:cxn modelId="{1AC8D2BE-98DE-FF46-A8E6-2831A82B517D}" type="presParOf" srcId="{D96174EA-3FE9-B84C-B54F-E7047FC9C303}" destId="{73775ECF-C0EB-8043-8FC2-532DB438A405}" srcOrd="1" destOrd="0" presId="urn:microsoft.com/office/officeart/2005/8/layout/cycle4#2"/>
    <dgm:cxn modelId="{3FD10086-A382-C441-8D4E-2AAB8B88F721}" type="presParOf" srcId="{D96174EA-3FE9-B84C-B54F-E7047FC9C303}" destId="{6F9BEB40-E9CC-4E41-A18C-DE18D666E0FE}" srcOrd="2" destOrd="0" presId="urn:microsoft.com/office/officeart/2005/8/layout/cycle4#2"/>
    <dgm:cxn modelId="{55BE5188-E685-F24D-AAE1-CA5D52EC9C3B}" type="presParOf" srcId="{D96174EA-3FE9-B84C-B54F-E7047FC9C303}" destId="{99E10085-A948-4647-8B6E-F94D54882B38}" srcOrd="3" destOrd="0" presId="urn:microsoft.com/office/officeart/2005/8/layout/cycle4#2"/>
    <dgm:cxn modelId="{4F9264D2-8956-514F-9252-A2A7E3734716}" type="presParOf" srcId="{D96174EA-3FE9-B84C-B54F-E7047FC9C303}" destId="{B43AFA6D-8BD7-FF41-BA5E-A4E434CEFAB5}" srcOrd="4" destOrd="0" presId="urn:microsoft.com/office/officeart/2005/8/layout/cycle4#2"/>
    <dgm:cxn modelId="{9D8382C1-49FB-4D49-88D7-72E41EF8D872}" type="presParOf" srcId="{FFADC2A5-CD95-B341-A01E-849F02D98BA2}" destId="{9C8DA5AA-46CE-AB4F-97FF-31C8101DDC4F}" srcOrd="2" destOrd="0" presId="urn:microsoft.com/office/officeart/2005/8/layout/cycle4#2"/>
    <dgm:cxn modelId="{1BABA5D7-725F-E940-88FE-A9D9C4816D58}" type="presParOf" srcId="{FFADC2A5-CD95-B341-A01E-849F02D98BA2}" destId="{1F66DBFE-9EA0-634D-98AF-267F87D843B8}" srcOrd="3" destOrd="0" presId="urn:microsoft.com/office/officeart/2005/8/layout/cycle4#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A43093-3E8D-4440-BE8B-0DA8693F089C}" type="doc">
      <dgm:prSet loTypeId="urn:microsoft.com/office/officeart/2005/8/layout/hChevron3" loCatId="" qsTypeId="urn:microsoft.com/office/officeart/2005/8/quickstyle/simple1" qsCatId="simple" csTypeId="urn:microsoft.com/office/officeart/2005/8/colors/accent1_1" csCatId="accent1" phldr="1"/>
      <dgm:spPr/>
    </dgm:pt>
    <dgm:pt modelId="{B84C2701-B5C2-144F-BE19-652F8AD3F793}">
      <dgm:prSet custT="1"/>
      <dgm:spPr/>
      <dgm:t>
        <a:bodyPr/>
        <a:lstStyle/>
        <a:p>
          <a:r>
            <a:rPr lang="en-US" sz="4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IMPROVE</a:t>
          </a:r>
        </a:p>
      </dgm:t>
    </dgm:pt>
    <dgm:pt modelId="{97529D7E-C7FB-0A47-B06F-F86ABBD5989A}" type="parTrans" cxnId="{2B87EA44-CD65-F04A-AB45-57F46EACD126}">
      <dgm:prSet/>
      <dgm:spPr/>
      <dgm:t>
        <a:bodyPr/>
        <a:lstStyle/>
        <a:p>
          <a:endParaRPr lang="en-US"/>
        </a:p>
      </dgm:t>
    </dgm:pt>
    <dgm:pt modelId="{8BBFE53E-DE89-444E-9320-01B68E8A3F91}" type="sibTrans" cxnId="{2B87EA44-CD65-F04A-AB45-57F46EACD126}">
      <dgm:prSet/>
      <dgm:spPr/>
      <dgm:t>
        <a:bodyPr/>
        <a:lstStyle/>
        <a:p>
          <a:endParaRPr lang="en-US"/>
        </a:p>
      </dgm:t>
    </dgm:pt>
    <dgm:pt modelId="{DD0E57E1-7035-8A4F-8819-AF5FBBD15207}" type="pres">
      <dgm:prSet presAssocID="{31A43093-3E8D-4440-BE8B-0DA8693F089C}" presName="Name0" presStyleCnt="0">
        <dgm:presLayoutVars>
          <dgm:dir/>
          <dgm:resizeHandles val="exact"/>
        </dgm:presLayoutVars>
      </dgm:prSet>
      <dgm:spPr/>
    </dgm:pt>
    <dgm:pt modelId="{66101053-5C6F-A241-94EC-9CB40FD8CC73}" type="pres">
      <dgm:prSet presAssocID="{B84C2701-B5C2-144F-BE19-652F8AD3F793}" presName="parTxOnly" presStyleLbl="node1" presStyleIdx="0" presStyleCnt="1" custScaleX="195595">
        <dgm:presLayoutVars>
          <dgm:bulletEnabled val="1"/>
        </dgm:presLayoutVars>
      </dgm:prSet>
      <dgm:spPr/>
    </dgm:pt>
  </dgm:ptLst>
  <dgm:cxnLst>
    <dgm:cxn modelId="{F8994740-66D8-314D-A886-23932232D9FD}" type="presOf" srcId="{B84C2701-B5C2-144F-BE19-652F8AD3F793}" destId="{66101053-5C6F-A241-94EC-9CB40FD8CC73}" srcOrd="0" destOrd="0" presId="urn:microsoft.com/office/officeart/2005/8/layout/hChevron3"/>
    <dgm:cxn modelId="{2B87EA44-CD65-F04A-AB45-57F46EACD126}" srcId="{31A43093-3E8D-4440-BE8B-0DA8693F089C}" destId="{B84C2701-B5C2-144F-BE19-652F8AD3F793}" srcOrd="0" destOrd="0" parTransId="{97529D7E-C7FB-0A47-B06F-F86ABBD5989A}" sibTransId="{8BBFE53E-DE89-444E-9320-01B68E8A3F91}"/>
    <dgm:cxn modelId="{5AAA6FC3-C633-3244-B9AE-BBBD2EE8D1F7}" type="presOf" srcId="{31A43093-3E8D-4440-BE8B-0DA8693F089C}" destId="{DD0E57E1-7035-8A4F-8819-AF5FBBD15207}" srcOrd="0" destOrd="0" presId="urn:microsoft.com/office/officeart/2005/8/layout/hChevron3"/>
    <dgm:cxn modelId="{E8613EB0-AC05-914C-B12F-7BDE92331E9D}" type="presParOf" srcId="{DD0E57E1-7035-8A4F-8819-AF5FBBD15207}" destId="{66101053-5C6F-A241-94EC-9CB40FD8CC73}" srcOrd="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9B87D-7821-7548-99D6-F3B326626486}">
      <dsp:nvSpPr>
        <dsp:cNvPr id="0" name=""/>
        <dsp:cNvSpPr/>
      </dsp:nvSpPr>
      <dsp:spPr>
        <a:xfrm>
          <a:off x="0" y="0"/>
          <a:ext cx="11357937" cy="952137"/>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2034" tIns="136017" rIns="68009" bIns="136017" numCol="1" spcCol="1270" anchor="ctr" anchorCtr="0">
          <a:noAutofit/>
        </a:bodyPr>
        <a:lstStyle/>
        <a:p>
          <a:pPr marL="0" lvl="0" indent="0" algn="ctr" defTabSz="2266950">
            <a:lnSpc>
              <a:spcPct val="90000"/>
            </a:lnSpc>
            <a:spcBef>
              <a:spcPct val="0"/>
            </a:spcBef>
            <a:spcAft>
              <a:spcPct val="35000"/>
            </a:spcAft>
            <a:buNone/>
          </a:pPr>
          <a:r>
            <a:rPr lang="en-US" sz="5100" b="1" kern="1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Process mapping</a:t>
          </a:r>
        </a:p>
      </dsp:txBody>
      <dsp:txXfrm>
        <a:off x="0" y="0"/>
        <a:ext cx="11119903" cy="95213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01053-5C6F-A241-94EC-9CB40FD8CC73}">
      <dsp:nvSpPr>
        <dsp:cNvPr id="0" name=""/>
        <dsp:cNvSpPr/>
      </dsp:nvSpPr>
      <dsp:spPr>
        <a:xfrm>
          <a:off x="0" y="0"/>
          <a:ext cx="10504939" cy="1378857"/>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IMPROVE</a:t>
          </a:r>
        </a:p>
      </dsp:txBody>
      <dsp:txXfrm>
        <a:off x="0" y="0"/>
        <a:ext cx="10160225" cy="13788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C1CFC-DB99-BF4A-B19A-638DC792F242}">
      <dsp:nvSpPr>
        <dsp:cNvPr id="0" name=""/>
        <dsp:cNvSpPr/>
      </dsp:nvSpPr>
      <dsp:spPr>
        <a:xfrm>
          <a:off x="2792" y="397249"/>
          <a:ext cx="2038424" cy="815369"/>
        </a:xfrm>
        <a:prstGeom prst="homePlate">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686" tIns="77343" rIns="38672" bIns="77343" numCol="1" spcCol="1270" anchor="ctr" anchorCtr="0">
          <a:noAutofit/>
        </a:bodyPr>
        <a:lstStyle/>
        <a:p>
          <a:pPr marL="0" lvl="0" indent="0" algn="ctr" defTabSz="1289050">
            <a:lnSpc>
              <a:spcPct val="90000"/>
            </a:lnSpc>
            <a:spcBef>
              <a:spcPct val="0"/>
            </a:spcBef>
            <a:spcAft>
              <a:spcPct val="35000"/>
            </a:spcAft>
            <a:buNone/>
          </a:pPr>
          <a:endParaRPr lang="en-US" sz="2900" b="0" kern="1200" dirty="0"/>
        </a:p>
      </dsp:txBody>
      <dsp:txXfrm>
        <a:off x="2792" y="397249"/>
        <a:ext cx="1834582" cy="815369"/>
      </dsp:txXfrm>
    </dsp:sp>
    <dsp:sp modelId="{D909B87D-7821-7548-99D6-F3B326626486}">
      <dsp:nvSpPr>
        <dsp:cNvPr id="0" name=""/>
        <dsp:cNvSpPr/>
      </dsp:nvSpPr>
      <dsp:spPr>
        <a:xfrm>
          <a:off x="1633532" y="397249"/>
          <a:ext cx="2038424" cy="815369"/>
        </a:xfrm>
        <a:prstGeom prst="chevron">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021" tIns="112014" rIns="56007" bIns="112014" numCol="1" spcCol="1270" anchor="ctr" anchorCtr="0">
          <a:noAutofit/>
        </a:bodyPr>
        <a:lstStyle/>
        <a:p>
          <a:pPr marL="0" lvl="0" indent="0" algn="ctr" defTabSz="1866900">
            <a:lnSpc>
              <a:spcPct val="90000"/>
            </a:lnSpc>
            <a:spcBef>
              <a:spcPct val="0"/>
            </a:spcBef>
            <a:spcAft>
              <a:spcPct val="35000"/>
            </a:spcAft>
            <a:buNone/>
          </a:pPr>
          <a:endParaRPr lang="en-US" sz="4200" kern="1200" dirty="0"/>
        </a:p>
      </dsp:txBody>
      <dsp:txXfrm>
        <a:off x="2041217" y="397249"/>
        <a:ext cx="1223055" cy="815369"/>
      </dsp:txXfrm>
    </dsp:sp>
    <dsp:sp modelId="{078B8EBC-E709-B743-B015-F02DD0A8CA2D}">
      <dsp:nvSpPr>
        <dsp:cNvPr id="0" name=""/>
        <dsp:cNvSpPr/>
      </dsp:nvSpPr>
      <dsp:spPr>
        <a:xfrm>
          <a:off x="3264271" y="397249"/>
          <a:ext cx="2038424" cy="815369"/>
        </a:xfrm>
        <a:prstGeom prst="chevron">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021" tIns="112014" rIns="56007" bIns="112014" numCol="1" spcCol="1270" anchor="ctr" anchorCtr="0">
          <a:noAutofit/>
        </a:bodyPr>
        <a:lstStyle/>
        <a:p>
          <a:pPr marL="0" lvl="0" indent="0" algn="ctr" defTabSz="1866900">
            <a:lnSpc>
              <a:spcPct val="90000"/>
            </a:lnSpc>
            <a:spcBef>
              <a:spcPct val="0"/>
            </a:spcBef>
            <a:spcAft>
              <a:spcPct val="35000"/>
            </a:spcAft>
            <a:buNone/>
          </a:pPr>
          <a:endParaRPr lang="en-US" sz="4200" kern="1200" dirty="0"/>
        </a:p>
      </dsp:txBody>
      <dsp:txXfrm>
        <a:off x="3671956" y="397249"/>
        <a:ext cx="1223055" cy="815369"/>
      </dsp:txXfrm>
    </dsp:sp>
    <dsp:sp modelId="{66101053-5C6F-A241-94EC-9CB40FD8CC73}">
      <dsp:nvSpPr>
        <dsp:cNvPr id="0" name=""/>
        <dsp:cNvSpPr/>
      </dsp:nvSpPr>
      <dsp:spPr>
        <a:xfrm>
          <a:off x="4895011" y="397249"/>
          <a:ext cx="3987056" cy="815369"/>
        </a:xfrm>
        <a:prstGeom prst="chevron">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t>IMPROVE</a:t>
          </a:r>
        </a:p>
      </dsp:txBody>
      <dsp:txXfrm>
        <a:off x="5302696" y="397249"/>
        <a:ext cx="3171687" cy="815369"/>
      </dsp:txXfrm>
    </dsp:sp>
    <dsp:sp modelId="{E15C1D74-AD85-D141-90E0-55E0700724BA}">
      <dsp:nvSpPr>
        <dsp:cNvPr id="0" name=""/>
        <dsp:cNvSpPr/>
      </dsp:nvSpPr>
      <dsp:spPr>
        <a:xfrm>
          <a:off x="8474382" y="397249"/>
          <a:ext cx="2038424" cy="815369"/>
        </a:xfrm>
        <a:prstGeom prst="chevron">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021" tIns="112014" rIns="56007" bIns="112014" numCol="1" spcCol="1270" anchor="ctr" anchorCtr="0">
          <a:noAutofit/>
        </a:bodyPr>
        <a:lstStyle/>
        <a:p>
          <a:pPr marL="0" lvl="0" indent="0" algn="ctr" defTabSz="1866900">
            <a:lnSpc>
              <a:spcPct val="90000"/>
            </a:lnSpc>
            <a:spcBef>
              <a:spcPct val="0"/>
            </a:spcBef>
            <a:spcAft>
              <a:spcPct val="35000"/>
            </a:spcAft>
            <a:buNone/>
          </a:pPr>
          <a:endParaRPr lang="en-US" sz="4200" kern="1200" dirty="0"/>
        </a:p>
      </dsp:txBody>
      <dsp:txXfrm>
        <a:off x="8882067" y="397249"/>
        <a:ext cx="1223055" cy="81536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C1D74-AD85-D141-90E0-55E0700724BA}">
      <dsp:nvSpPr>
        <dsp:cNvPr id="0" name=""/>
        <dsp:cNvSpPr/>
      </dsp:nvSpPr>
      <dsp:spPr>
        <a:xfrm>
          <a:off x="0" y="0"/>
          <a:ext cx="10508224" cy="160986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CONTROL</a:t>
          </a:r>
        </a:p>
      </dsp:txBody>
      <dsp:txXfrm>
        <a:off x="0" y="0"/>
        <a:ext cx="10105757" cy="16098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9B87D-7821-7548-99D6-F3B326626486}">
      <dsp:nvSpPr>
        <dsp:cNvPr id="0" name=""/>
        <dsp:cNvSpPr/>
      </dsp:nvSpPr>
      <dsp:spPr>
        <a:xfrm>
          <a:off x="2162" y="0"/>
          <a:ext cx="10343634" cy="955164"/>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rgbClr val="FF0000"/>
              </a:solidFill>
              <a:effectLst>
                <a:outerShdw blurRad="38100" dist="38100" dir="2700000" algn="tl">
                  <a:srgbClr val="000000">
                    <a:alpha val="43137"/>
                  </a:srgbClr>
                </a:outerShdw>
              </a:effectLst>
            </a:rPr>
            <a:t>MEASURE</a:t>
          </a:r>
        </a:p>
      </dsp:txBody>
      <dsp:txXfrm>
        <a:off x="2162" y="0"/>
        <a:ext cx="10104843" cy="9551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B8EBC-E709-B743-B015-F02DD0A8CA2D}">
      <dsp:nvSpPr>
        <dsp:cNvPr id="0" name=""/>
        <dsp:cNvSpPr/>
      </dsp:nvSpPr>
      <dsp:spPr>
        <a:xfrm>
          <a:off x="4649" y="0"/>
          <a:ext cx="11366270" cy="1076234"/>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ANALYZE</a:t>
          </a:r>
        </a:p>
      </dsp:txBody>
      <dsp:txXfrm>
        <a:off x="4649" y="0"/>
        <a:ext cx="11097212" cy="10762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01053-5C6F-A241-94EC-9CB40FD8CC73}">
      <dsp:nvSpPr>
        <dsp:cNvPr id="0" name=""/>
        <dsp:cNvSpPr/>
      </dsp:nvSpPr>
      <dsp:spPr>
        <a:xfrm>
          <a:off x="5701" y="0"/>
          <a:ext cx="11235717" cy="1280160"/>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rgbClr val="FF0000"/>
              </a:solidFill>
              <a:effectLst>
                <a:outerShdw blurRad="38100" dist="38100" dir="2700000" algn="tl">
                  <a:srgbClr val="000000">
                    <a:alpha val="43137"/>
                  </a:srgbClr>
                </a:outerShdw>
              </a:effectLst>
            </a:rPr>
            <a:t>IMPROVE</a:t>
          </a:r>
        </a:p>
      </dsp:txBody>
      <dsp:txXfrm>
        <a:off x="5701" y="0"/>
        <a:ext cx="10915677" cy="12801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01053-5C6F-A241-94EC-9CB40FD8CC73}">
      <dsp:nvSpPr>
        <dsp:cNvPr id="0" name=""/>
        <dsp:cNvSpPr/>
      </dsp:nvSpPr>
      <dsp:spPr>
        <a:xfrm>
          <a:off x="5330" y="0"/>
          <a:ext cx="10504939" cy="1036320"/>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rgbClr val="FF0000"/>
              </a:solidFill>
            </a:rPr>
            <a:t>IMPROVE</a:t>
          </a:r>
        </a:p>
      </dsp:txBody>
      <dsp:txXfrm>
        <a:off x="5330" y="0"/>
        <a:ext cx="10245859" cy="10363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E6EC4-AD4A-7748-91A2-6630E63131F5}">
      <dsp:nvSpPr>
        <dsp:cNvPr id="0" name=""/>
        <dsp:cNvSpPr/>
      </dsp:nvSpPr>
      <dsp:spPr>
        <a:xfrm>
          <a:off x="4825207" y="1729250"/>
          <a:ext cx="4604300" cy="225451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ctr"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Date Implemented :01 Nov2019 to 22 Jan 2020</a:t>
          </a:r>
        </a:p>
        <a:p>
          <a:pPr marL="114300" lvl="1" indent="-114300" algn="ctr" defTabSz="533400">
            <a:lnSpc>
              <a:spcPct val="90000"/>
            </a:lnSpc>
            <a:spcBef>
              <a:spcPct val="0"/>
            </a:spcBef>
            <a:spcAft>
              <a:spcPct val="15000"/>
            </a:spcAft>
            <a:buChar char="•"/>
          </a:pPr>
          <a:r>
            <a:rPr lang="en-US" sz="1200" kern="1200" dirty="0">
              <a:solidFill>
                <a:schemeClr val="tx1"/>
              </a:solidFill>
              <a:latin typeface="Times New Roman" panose="02020603050405020304" pitchFamily="18" charset="0"/>
              <a:cs typeface="Times New Roman" panose="02020603050405020304" pitchFamily="18" charset="0"/>
            </a:rPr>
            <a:t>Triage results on receipt .</a:t>
          </a:r>
        </a:p>
        <a:p>
          <a:pPr marL="114300" lvl="1" indent="-114300" algn="ctr" defTabSz="533400">
            <a:lnSpc>
              <a:spcPct val="90000"/>
            </a:lnSpc>
            <a:spcBef>
              <a:spcPct val="0"/>
            </a:spcBef>
            <a:spcAft>
              <a:spcPct val="15000"/>
            </a:spcAft>
            <a:buChar char="•"/>
          </a:pPr>
          <a:r>
            <a:rPr lang="en-ZW" sz="1200" kern="1200" dirty="0">
              <a:solidFill>
                <a:schemeClr val="tx1"/>
              </a:solidFill>
              <a:latin typeface="Times New Roman" panose="02020603050405020304" pitchFamily="18" charset="0"/>
              <a:cs typeface="Times New Roman" panose="02020603050405020304" pitchFamily="18" charset="0"/>
            </a:rPr>
            <a:t>Enter into the VL collection book and insert cohort on the VL result copy for  easy file location </a:t>
          </a:r>
          <a:endParaRPr lang="en-US" sz="1200" kern="1200" dirty="0">
            <a:solidFill>
              <a:schemeClr val="tx1"/>
            </a:solidFill>
            <a:latin typeface="Times New Roman" panose="02020603050405020304" pitchFamily="18" charset="0"/>
            <a:cs typeface="Times New Roman" panose="02020603050405020304" pitchFamily="18" charset="0"/>
          </a:endParaRPr>
        </a:p>
        <a:p>
          <a:pPr marL="114300" lvl="1" indent="-114300" algn="ctr" defTabSz="533400">
            <a:lnSpc>
              <a:spcPct val="90000"/>
            </a:lnSpc>
            <a:spcBef>
              <a:spcPct val="0"/>
            </a:spcBef>
            <a:spcAft>
              <a:spcPct val="15000"/>
            </a:spcAft>
            <a:buChar char="•"/>
          </a:pPr>
          <a:r>
            <a:rPr lang="en-ZW" sz="1200" kern="1200" dirty="0">
              <a:solidFill>
                <a:schemeClr val="tx1"/>
              </a:solidFill>
              <a:latin typeface="Times New Roman" panose="02020603050405020304" pitchFamily="18" charset="0"/>
              <a:cs typeface="Times New Roman" panose="02020603050405020304" pitchFamily="18" charset="0"/>
            </a:rPr>
            <a:t>Pull patient care booklet and document the result on the VL column ,then file result awaiting to be issued to client </a:t>
          </a:r>
          <a:endParaRPr lang="en-US" sz="1200" kern="1200" dirty="0">
            <a:solidFill>
              <a:schemeClr val="tx1"/>
            </a:solidFill>
            <a:latin typeface="Times New Roman" panose="02020603050405020304" pitchFamily="18" charset="0"/>
            <a:cs typeface="Times New Roman" panose="02020603050405020304" pitchFamily="18" charset="0"/>
          </a:endParaRPr>
        </a:p>
        <a:p>
          <a:pPr marL="114300" lvl="1" indent="-114300" algn="ctr" defTabSz="533400">
            <a:lnSpc>
              <a:spcPct val="90000"/>
            </a:lnSpc>
            <a:spcBef>
              <a:spcPct val="0"/>
            </a:spcBef>
            <a:spcAft>
              <a:spcPct val="15000"/>
            </a:spcAft>
            <a:buChar char="•"/>
          </a:pPr>
          <a:r>
            <a:rPr lang="en-US" sz="1200" kern="1200" dirty="0">
              <a:solidFill>
                <a:schemeClr val="tx1"/>
              </a:solidFill>
              <a:latin typeface="Times New Roman" panose="02020603050405020304" pitchFamily="18" charset="0"/>
              <a:cs typeface="Times New Roman" panose="02020603050405020304" pitchFamily="18" charset="0"/>
            </a:rPr>
            <a:t>If VL result is High document the result in the EAC register for monitoring .Contact the client upon receipt ,Pull the patient care booklet and flag with red sticker ,file on the High VL section  </a:t>
          </a:r>
        </a:p>
      </dsp:txBody>
      <dsp:txXfrm>
        <a:off x="6256021" y="2342404"/>
        <a:ext cx="3123962" cy="1591841"/>
      </dsp:txXfrm>
    </dsp:sp>
    <dsp:sp modelId="{53C92ABE-2EDD-2F4B-B236-E72BC2845ED8}">
      <dsp:nvSpPr>
        <dsp:cNvPr id="0" name=""/>
        <dsp:cNvSpPr/>
      </dsp:nvSpPr>
      <dsp:spPr>
        <a:xfrm>
          <a:off x="0" y="1611354"/>
          <a:ext cx="4939479" cy="268838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1.Random sampled 25 records from results received in the month of November 2019 ,December 2019 and January 2020</a:t>
          </a:r>
        </a:p>
        <a:p>
          <a:pPr marL="171450" lvl="1" indent="-171450" algn="l"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Results shows great improvement from 16 percent  to 100 percent </a:t>
          </a:r>
        </a:p>
        <a:p>
          <a:pPr marL="171450" lvl="1" indent="-171450" algn="l"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Date Implemented : 15 Jan 2020</a:t>
          </a:r>
        </a:p>
      </dsp:txBody>
      <dsp:txXfrm>
        <a:off x="59055" y="2342504"/>
        <a:ext cx="3339525" cy="1898175"/>
      </dsp:txXfrm>
    </dsp:sp>
    <dsp:sp modelId="{0D835C2A-1B9E-944E-948F-EB530348B775}">
      <dsp:nvSpPr>
        <dsp:cNvPr id="0" name=""/>
        <dsp:cNvSpPr/>
      </dsp:nvSpPr>
      <dsp:spPr>
        <a:xfrm>
          <a:off x="6134073" y="-421532"/>
          <a:ext cx="3351413" cy="189652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Document VL results upon receipt in the Sample Collection Register ,Patient Care Booklet ,EAC register</a:t>
          </a:r>
        </a:p>
        <a:p>
          <a:pPr marL="171450" lvl="1" indent="-171450" algn="l"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Date Implemented :01 Nov 2019</a:t>
          </a:r>
        </a:p>
      </dsp:txBody>
      <dsp:txXfrm>
        <a:off x="7181158" y="-379871"/>
        <a:ext cx="2262667" cy="1339073"/>
      </dsp:txXfrm>
    </dsp:sp>
    <dsp:sp modelId="{E66A2F35-655A-0940-8FF6-F1110C960A23}">
      <dsp:nvSpPr>
        <dsp:cNvPr id="0" name=""/>
        <dsp:cNvSpPr/>
      </dsp:nvSpPr>
      <dsp:spPr>
        <a:xfrm>
          <a:off x="0" y="-482089"/>
          <a:ext cx="4664870" cy="201764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Based on results from the analysis we agreed as a team to adopt the intervention </a:t>
          </a:r>
        </a:p>
        <a:p>
          <a:pPr marL="171450" lvl="1" indent="-171450" algn="l"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Date Implemented ; 22 January 2020</a:t>
          </a:r>
        </a:p>
        <a:p>
          <a:pPr marL="171450" lvl="1" indent="-171450" algn="l" defTabSz="711200">
            <a:lnSpc>
              <a:spcPct val="90000"/>
            </a:lnSpc>
            <a:spcBef>
              <a:spcPct val="0"/>
            </a:spcBef>
            <a:spcAft>
              <a:spcPct val="15000"/>
            </a:spcAft>
            <a:buChar char="•"/>
          </a:pPr>
          <a:r>
            <a:rPr lang="en-US" sz="1600" kern="1200" dirty="0">
              <a:solidFill>
                <a:schemeClr val="tx1"/>
              </a:solidFill>
              <a:latin typeface="Times New Roman" panose="02020603050405020304" pitchFamily="18" charset="0"/>
              <a:cs typeface="Times New Roman" panose="02020603050405020304" pitchFamily="18" charset="0"/>
            </a:rPr>
            <a:t>Project Adopted as a change intervention </a:t>
          </a:r>
        </a:p>
      </dsp:txBody>
      <dsp:txXfrm>
        <a:off x="44321" y="-437768"/>
        <a:ext cx="3176767" cy="1424588"/>
      </dsp:txXfrm>
    </dsp:sp>
    <dsp:sp modelId="{3AF40FDC-AC4D-834C-BF52-DDF12CC9E9E0}">
      <dsp:nvSpPr>
        <dsp:cNvPr id="0" name=""/>
        <dsp:cNvSpPr/>
      </dsp:nvSpPr>
      <dsp:spPr>
        <a:xfrm>
          <a:off x="2994204" y="-56509"/>
          <a:ext cx="1652365" cy="1652365"/>
        </a:xfrm>
        <a:prstGeom prst="pieWedg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ACT</a:t>
          </a:r>
        </a:p>
      </dsp:txBody>
      <dsp:txXfrm>
        <a:off x="3478171" y="427458"/>
        <a:ext cx="1168398" cy="1168398"/>
      </dsp:txXfrm>
    </dsp:sp>
    <dsp:sp modelId="{73775ECF-C0EB-8043-8FC2-532DB438A405}">
      <dsp:nvSpPr>
        <dsp:cNvPr id="0" name=""/>
        <dsp:cNvSpPr/>
      </dsp:nvSpPr>
      <dsp:spPr>
        <a:xfrm rot="5400000">
          <a:off x="4752716" y="-71447"/>
          <a:ext cx="1652365" cy="1652365"/>
        </a:xfrm>
        <a:prstGeom prst="pieWedg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PLAN</a:t>
          </a:r>
        </a:p>
      </dsp:txBody>
      <dsp:txXfrm rot="-5400000">
        <a:off x="4752716" y="412520"/>
        <a:ext cx="1168398" cy="1168398"/>
      </dsp:txXfrm>
    </dsp:sp>
    <dsp:sp modelId="{6F9BEB40-E9CC-4E41-A18C-DE18D666E0FE}">
      <dsp:nvSpPr>
        <dsp:cNvPr id="0" name=""/>
        <dsp:cNvSpPr/>
      </dsp:nvSpPr>
      <dsp:spPr>
        <a:xfrm rot="10800000">
          <a:off x="4818191" y="1640732"/>
          <a:ext cx="1585328" cy="1652365"/>
        </a:xfrm>
        <a:prstGeom prst="pieWedg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DO</a:t>
          </a:r>
        </a:p>
      </dsp:txBody>
      <dsp:txXfrm rot="10800000">
        <a:off x="4818191" y="1640732"/>
        <a:ext cx="1120996" cy="1168398"/>
      </dsp:txXfrm>
    </dsp:sp>
    <dsp:sp modelId="{99E10085-A948-4647-8B6E-F94D54882B38}">
      <dsp:nvSpPr>
        <dsp:cNvPr id="0" name=""/>
        <dsp:cNvSpPr/>
      </dsp:nvSpPr>
      <dsp:spPr>
        <a:xfrm rot="16200000">
          <a:off x="2977151" y="1672672"/>
          <a:ext cx="1652365" cy="1652365"/>
        </a:xfrm>
        <a:prstGeom prst="pieWedg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STUDY</a:t>
          </a:r>
        </a:p>
      </dsp:txBody>
      <dsp:txXfrm rot="5400000">
        <a:off x="3461118" y="1672672"/>
        <a:ext cx="1168398" cy="1168398"/>
      </dsp:txXfrm>
    </dsp:sp>
    <dsp:sp modelId="{9C8DA5AA-46CE-AB4F-97FF-31C8101DDC4F}">
      <dsp:nvSpPr>
        <dsp:cNvPr id="0" name=""/>
        <dsp:cNvSpPr/>
      </dsp:nvSpPr>
      <dsp:spPr>
        <a:xfrm>
          <a:off x="4593333" y="1648437"/>
          <a:ext cx="570504" cy="496091"/>
        </a:xfrm>
        <a:prstGeom prst="circularArrow">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1F66DBFE-9EA0-634D-98AF-267F87D843B8}">
      <dsp:nvSpPr>
        <dsp:cNvPr id="0" name=""/>
        <dsp:cNvSpPr/>
      </dsp:nvSpPr>
      <dsp:spPr>
        <a:xfrm rot="10800000">
          <a:off x="4578420" y="1839242"/>
          <a:ext cx="570504" cy="496091"/>
        </a:xfrm>
        <a:prstGeom prst="circularArrow">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01053-5C6F-A241-94EC-9CB40FD8CC73}">
      <dsp:nvSpPr>
        <dsp:cNvPr id="0" name=""/>
        <dsp:cNvSpPr/>
      </dsp:nvSpPr>
      <dsp:spPr>
        <a:xfrm>
          <a:off x="10660" y="0"/>
          <a:ext cx="10504939" cy="1356360"/>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rgbClr val="FF0000"/>
              </a:solidFill>
            </a:rPr>
            <a:t>IMPROVE</a:t>
          </a:r>
        </a:p>
      </dsp:txBody>
      <dsp:txXfrm>
        <a:off x="10660" y="0"/>
        <a:ext cx="10165849" cy="13563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E6EC4-AD4A-7748-91A2-6630E63131F5}">
      <dsp:nvSpPr>
        <dsp:cNvPr id="0" name=""/>
        <dsp:cNvSpPr/>
      </dsp:nvSpPr>
      <dsp:spPr>
        <a:xfrm>
          <a:off x="5002744" y="1594931"/>
          <a:ext cx="6549174" cy="140520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Conducted the first EAC on the day of receipt, Second EAC conducted 1 month from the date of first  EAC ,receipt, third EAC conducted 1 month from the date of Second  EAC, Repeat (Second) VL done a month after the third EAC</a:t>
          </a: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If client missed EAC session ;counselors would contact the client for follow up</a:t>
          </a: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Upon receipt of repeat VL result the client is contacted on the same day ,result documented in all relevant books including the date of receipt, Clinician would analyses the result if its suppressed the client would continue with 1</a:t>
          </a:r>
          <a:r>
            <a:rPr lang="en-US" sz="1200" kern="1200" baseline="30000" dirty="0">
              <a:latin typeface="Times New Roman" panose="02020603050405020304" pitchFamily="18" charset="0"/>
              <a:cs typeface="Times New Roman" panose="02020603050405020304" pitchFamily="18" charset="0"/>
            </a:rPr>
            <a:t>st</a:t>
          </a:r>
          <a:r>
            <a:rPr lang="en-US" sz="1200" kern="1200" dirty="0">
              <a:latin typeface="Times New Roman" panose="02020603050405020304" pitchFamily="18" charset="0"/>
              <a:cs typeface="Times New Roman" panose="02020603050405020304" pitchFamily="18" charset="0"/>
            </a:rPr>
            <a:t> line regimen, If high recommend for possible switch or would switch if there are no complications .If result is showing improvement we would recommence on EAC’s</a:t>
          </a:r>
        </a:p>
      </dsp:txBody>
      <dsp:txXfrm>
        <a:off x="6998364" y="1977101"/>
        <a:ext cx="4522686" cy="992168"/>
      </dsp:txXfrm>
    </dsp:sp>
    <dsp:sp modelId="{53C92ABE-2EDD-2F4B-B236-E72BC2845ED8}">
      <dsp:nvSpPr>
        <dsp:cNvPr id="0" name=""/>
        <dsp:cNvSpPr/>
      </dsp:nvSpPr>
      <dsp:spPr>
        <a:xfrm>
          <a:off x="0" y="1095488"/>
          <a:ext cx="4145541" cy="231150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US" sz="1100" kern="1200" dirty="0">
              <a:latin typeface="Times New Roman" panose="02020603050405020304" pitchFamily="18" charset="0"/>
              <a:cs typeface="Times New Roman" panose="02020603050405020304" pitchFamily="18" charset="0"/>
            </a:rPr>
            <a:t>Collect the data of all VL results received and do a comparison with the data abstracted from the EAC register giving a close attention to clients who did complete the EAC’s and had a repeat VL collected ,received results, issued and switched to second line regimen or maintained first line regimen or have EAC’s repeated (Analyze the patient final outcome ) </a:t>
          </a:r>
        </a:p>
      </dsp:txBody>
      <dsp:txXfrm>
        <a:off x="50776" y="1724141"/>
        <a:ext cx="2800326" cy="1632076"/>
      </dsp:txXfrm>
    </dsp:sp>
    <dsp:sp modelId="{0D835C2A-1B9E-944E-948F-EB530348B775}">
      <dsp:nvSpPr>
        <dsp:cNvPr id="0" name=""/>
        <dsp:cNvSpPr/>
      </dsp:nvSpPr>
      <dsp:spPr>
        <a:xfrm>
          <a:off x="4414008" y="-139404"/>
          <a:ext cx="7137910" cy="11888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Document High VL result in the EAC for high viral load monitoring ,Call client on the date of result receipt, document the result in the patient care booklet, Flag the patient care booklet with a red sticker, file separately on the high VL section.</a:t>
          </a:r>
        </a:p>
        <a:p>
          <a:pPr marL="114300" lvl="1" indent="-114300" algn="l" defTabSz="533400">
            <a:lnSpc>
              <a:spcPct val="90000"/>
            </a:lnSpc>
            <a:spcBef>
              <a:spcPct val="0"/>
            </a:spcBef>
            <a:spcAft>
              <a:spcPct val="15000"/>
            </a:spcAft>
            <a:buChar char="•"/>
          </a:pPr>
          <a:r>
            <a:rPr lang="en-US" sz="1200" kern="1200" dirty="0">
              <a:latin typeface="Times New Roman" panose="02020603050405020304" pitchFamily="18" charset="0"/>
              <a:cs typeface="Times New Roman" panose="02020603050405020304" pitchFamily="18" charset="0"/>
            </a:rPr>
            <a:t>If patient contact number is unreachable document in the tracking register for follow-up </a:t>
          </a:r>
        </a:p>
      </dsp:txBody>
      <dsp:txXfrm>
        <a:off x="6581496" y="-113289"/>
        <a:ext cx="4944307" cy="839398"/>
      </dsp:txXfrm>
    </dsp:sp>
    <dsp:sp modelId="{E66A2F35-655A-0940-8FF6-F1110C960A23}">
      <dsp:nvSpPr>
        <dsp:cNvPr id="0" name=""/>
        <dsp:cNvSpPr/>
      </dsp:nvSpPr>
      <dsp:spPr>
        <a:xfrm>
          <a:off x="0" y="-93681"/>
          <a:ext cx="3739910" cy="11888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Times New Roman" panose="02020603050405020304" pitchFamily="18" charset="0"/>
              <a:cs typeface="Times New Roman" panose="02020603050405020304" pitchFamily="18" charset="0"/>
            </a:rPr>
            <a:t>The intervention was adopted with great conviction as the results were so outstanding </a:t>
          </a:r>
        </a:p>
      </dsp:txBody>
      <dsp:txXfrm>
        <a:off x="26115" y="-67566"/>
        <a:ext cx="2565707" cy="839398"/>
      </dsp:txXfrm>
    </dsp:sp>
    <dsp:sp modelId="{3AF40FDC-AC4D-834C-BF52-DDF12CC9E9E0}">
      <dsp:nvSpPr>
        <dsp:cNvPr id="0" name=""/>
        <dsp:cNvSpPr/>
      </dsp:nvSpPr>
      <dsp:spPr>
        <a:xfrm>
          <a:off x="3444363" y="-363258"/>
          <a:ext cx="1608646" cy="1608646"/>
        </a:xfrm>
        <a:prstGeom prst="pieWedg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ACT</a:t>
          </a:r>
        </a:p>
      </dsp:txBody>
      <dsp:txXfrm>
        <a:off x="3915525" y="107904"/>
        <a:ext cx="1137484" cy="1137484"/>
      </dsp:txXfrm>
    </dsp:sp>
    <dsp:sp modelId="{73775ECF-C0EB-8043-8FC2-532DB438A405}">
      <dsp:nvSpPr>
        <dsp:cNvPr id="0" name=""/>
        <dsp:cNvSpPr/>
      </dsp:nvSpPr>
      <dsp:spPr>
        <a:xfrm rot="5400000">
          <a:off x="5188489" y="-393967"/>
          <a:ext cx="1608646" cy="1608646"/>
        </a:xfrm>
        <a:prstGeom prst="pieWedg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PLAN</a:t>
          </a:r>
        </a:p>
      </dsp:txBody>
      <dsp:txXfrm rot="-5400000">
        <a:off x="5188489" y="77195"/>
        <a:ext cx="1137484" cy="1137484"/>
      </dsp:txXfrm>
    </dsp:sp>
    <dsp:sp modelId="{6F9BEB40-E9CC-4E41-A18C-DE18D666E0FE}">
      <dsp:nvSpPr>
        <dsp:cNvPr id="0" name=""/>
        <dsp:cNvSpPr/>
      </dsp:nvSpPr>
      <dsp:spPr>
        <a:xfrm rot="10800000">
          <a:off x="5195004" y="1596538"/>
          <a:ext cx="1608646" cy="1608646"/>
        </a:xfrm>
        <a:prstGeom prst="pieWedg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DO</a:t>
          </a:r>
        </a:p>
      </dsp:txBody>
      <dsp:txXfrm rot="10800000">
        <a:off x="5195004" y="1596538"/>
        <a:ext cx="1137484" cy="1137484"/>
      </dsp:txXfrm>
    </dsp:sp>
    <dsp:sp modelId="{99E10085-A948-4647-8B6E-F94D54882B38}">
      <dsp:nvSpPr>
        <dsp:cNvPr id="0" name=""/>
        <dsp:cNvSpPr/>
      </dsp:nvSpPr>
      <dsp:spPr>
        <a:xfrm rot="16200000">
          <a:off x="3444363" y="1502867"/>
          <a:ext cx="1608646" cy="1608646"/>
        </a:xfrm>
        <a:prstGeom prst="pieWedg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STUDY</a:t>
          </a:r>
        </a:p>
      </dsp:txBody>
      <dsp:txXfrm rot="5400000">
        <a:off x="3915525" y="1502867"/>
        <a:ext cx="1137484" cy="1137484"/>
      </dsp:txXfrm>
    </dsp:sp>
    <dsp:sp modelId="{9C8DA5AA-46CE-AB4F-97FF-31C8101DDC4F}">
      <dsp:nvSpPr>
        <dsp:cNvPr id="0" name=""/>
        <dsp:cNvSpPr/>
      </dsp:nvSpPr>
      <dsp:spPr>
        <a:xfrm>
          <a:off x="4831078" y="777243"/>
          <a:ext cx="518153" cy="428602"/>
        </a:xfrm>
        <a:prstGeom prst="circularArrow">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1F66DBFE-9EA0-634D-98AF-267F87D843B8}">
      <dsp:nvSpPr>
        <dsp:cNvPr id="0" name=""/>
        <dsp:cNvSpPr/>
      </dsp:nvSpPr>
      <dsp:spPr>
        <a:xfrm rot="10800000">
          <a:off x="4797215" y="1423497"/>
          <a:ext cx="555410" cy="482965"/>
        </a:xfrm>
        <a:prstGeom prst="circularArrow">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01053-5C6F-A241-94EC-9CB40FD8CC73}">
      <dsp:nvSpPr>
        <dsp:cNvPr id="0" name=""/>
        <dsp:cNvSpPr/>
      </dsp:nvSpPr>
      <dsp:spPr>
        <a:xfrm>
          <a:off x="5330" y="0"/>
          <a:ext cx="10504939" cy="998992"/>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IMPROVE</a:t>
          </a:r>
        </a:p>
      </dsp:txBody>
      <dsp:txXfrm>
        <a:off x="5330" y="0"/>
        <a:ext cx="10255191" cy="99899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4#2">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2DD4F6-ED98-2A48-9876-761196CE2726}" type="datetimeFigureOut">
              <a:rPr lang="en-US" smtClean="0"/>
              <a:t>7/30/2020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9F4C9D-5E4A-4C47-9A1E-CAE046B69522}" type="slidenum">
              <a:rPr lang="en-US" smtClean="0"/>
              <a:t>‹#›</a:t>
            </a:fld>
            <a:endParaRPr lang="en-US"/>
          </a:p>
        </p:txBody>
      </p:sp>
    </p:spTree>
    <p:extLst>
      <p:ext uri="{BB962C8B-B14F-4D97-AF65-F5344CB8AC3E}">
        <p14:creationId xmlns:p14="http://schemas.microsoft.com/office/powerpoint/2010/main" val="2762991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03695-6C02-41CE-805C-5228AAEB6031}" type="slidenum">
              <a:rPr lang="en-US" smtClean="0"/>
              <a:pPr/>
              <a:t>11</a:t>
            </a:fld>
            <a:endParaRPr lang="en-US"/>
          </a:p>
        </p:txBody>
      </p:sp>
    </p:spTree>
    <p:extLst>
      <p:ext uri="{BB962C8B-B14F-4D97-AF65-F5344CB8AC3E}">
        <p14:creationId xmlns:p14="http://schemas.microsoft.com/office/powerpoint/2010/main" val="1293129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121" name="Rectangle 7"/>
          <p:cNvSpPr>
            <a:spLocks noGrp="1" noChangeArrowheads="1"/>
          </p:cNvSpPr>
          <p:nvPr>
            <p:ph type="sldNum" sz="quarter" idx="5"/>
          </p:nvPr>
        </p:nvSpPr>
        <p:spPr>
          <a:noFill/>
          <a:ln>
            <a:miter lim="800000"/>
            <a:headEnd/>
            <a:tailEnd/>
          </a:ln>
        </p:spPr>
        <p:txBody>
          <a:bodyPr/>
          <a:lstStyle/>
          <a:p>
            <a:fld id="{16FAB56B-EEDD-4CEC-B37C-38B1EAD9FEB4}" type="slidenum">
              <a:rPr lang="en-US" smtClean="0">
                <a:latin typeface="Arial" charset="0"/>
              </a:rPr>
              <a:pPr/>
              <a:t>42</a:t>
            </a:fld>
            <a:endParaRPr lang="en-US">
              <a:latin typeface="Arial" charset="0"/>
            </a:endParaRPr>
          </a:p>
        </p:txBody>
      </p:sp>
      <p:sp>
        <p:nvSpPr>
          <p:cNvPr id="3077122" name="Rectangle 3"/>
          <p:cNvSpPr>
            <a:spLocks noGrp="1" noChangeArrowheads="1"/>
          </p:cNvSpPr>
          <p:nvPr>
            <p:ph type="dt" sz="quarter" idx="1"/>
          </p:nvPr>
        </p:nvSpPr>
        <p:spPr>
          <a:noFill/>
          <a:ln>
            <a:miter lim="800000"/>
            <a:headEnd/>
            <a:tailEnd/>
          </a:ln>
        </p:spPr>
        <p:txBody>
          <a:bodyPr/>
          <a:lstStyle/>
          <a:p>
            <a:fld id="{717E31FF-9D37-43B1-9503-CB6E1E2BBF55}" type="datetime1">
              <a:rPr lang="en-US" smtClean="0">
                <a:latin typeface="Arial" charset="0"/>
              </a:rPr>
              <a:pPr/>
              <a:t>7/30/2020</a:t>
            </a:fld>
            <a:endParaRPr lang="en-US">
              <a:latin typeface="Arial" charset="0"/>
            </a:endParaRPr>
          </a:p>
        </p:txBody>
      </p:sp>
      <p:sp>
        <p:nvSpPr>
          <p:cNvPr id="3077123" name="Rectangle 7"/>
          <p:cNvSpPr txBox="1">
            <a:spLocks noGrp="1" noChangeArrowheads="1"/>
          </p:cNvSpPr>
          <p:nvPr/>
        </p:nvSpPr>
        <p:spPr bwMode="auto">
          <a:xfrm>
            <a:off x="3884417" y="8684383"/>
            <a:ext cx="2972098" cy="458107"/>
          </a:xfrm>
          <a:prstGeom prst="rect">
            <a:avLst/>
          </a:prstGeom>
          <a:noFill/>
          <a:ln w="9525">
            <a:noFill/>
            <a:miter lim="800000"/>
            <a:headEnd/>
            <a:tailEnd/>
          </a:ln>
        </p:spPr>
        <p:txBody>
          <a:bodyPr lIns="89751" tIns="44876" rIns="89751" bIns="44876" anchor="b"/>
          <a:lstStyle/>
          <a:p>
            <a:pPr algn="r" defTabSz="897779"/>
            <a:fld id="{99CC8367-5AB9-40B8-BC82-7B45BCFC6DF6}" type="slidenum">
              <a:rPr lang="en-US" sz="1200">
                <a:latin typeface="Arial" charset="0"/>
              </a:rPr>
              <a:pPr algn="r" defTabSz="897779"/>
              <a:t>42</a:t>
            </a:fld>
            <a:endParaRPr lang="en-US" sz="1200">
              <a:latin typeface="Arial" charset="0"/>
            </a:endParaRPr>
          </a:p>
        </p:txBody>
      </p:sp>
      <p:sp>
        <p:nvSpPr>
          <p:cNvPr id="3077124" name="Rectangle 7"/>
          <p:cNvSpPr txBox="1">
            <a:spLocks noGrp="1" noChangeArrowheads="1"/>
          </p:cNvSpPr>
          <p:nvPr/>
        </p:nvSpPr>
        <p:spPr bwMode="auto">
          <a:xfrm>
            <a:off x="3885902" y="8684383"/>
            <a:ext cx="2970611" cy="458107"/>
          </a:xfrm>
          <a:prstGeom prst="rect">
            <a:avLst/>
          </a:prstGeom>
          <a:noFill/>
          <a:ln w="9525">
            <a:noFill/>
            <a:miter lim="800000"/>
            <a:headEnd/>
            <a:tailEnd/>
          </a:ln>
        </p:spPr>
        <p:txBody>
          <a:bodyPr lIns="90271" tIns="45136" rIns="90271" bIns="45136" anchor="b"/>
          <a:lstStyle/>
          <a:p>
            <a:pPr algn="r" defTabSz="903784"/>
            <a:fld id="{9ACD5C8B-82D5-45E0-A0FE-C369BC06B1C6}" type="slidenum">
              <a:rPr lang="en-US" sz="1200">
                <a:latin typeface="Arial" charset="0"/>
              </a:rPr>
              <a:pPr algn="r" defTabSz="903784"/>
              <a:t>42</a:t>
            </a:fld>
            <a:endParaRPr lang="en-US" sz="1200">
              <a:latin typeface="Arial" charset="0"/>
            </a:endParaRPr>
          </a:p>
        </p:txBody>
      </p:sp>
      <p:sp>
        <p:nvSpPr>
          <p:cNvPr id="3077125" name="Rectangle 2"/>
          <p:cNvSpPr>
            <a:spLocks noGrp="1" noRot="1" noChangeAspect="1" noChangeArrowheads="1" noTextEdit="1"/>
          </p:cNvSpPr>
          <p:nvPr>
            <p:ph type="sldImg"/>
          </p:nvPr>
        </p:nvSpPr>
        <p:spPr>
          <a:xfrm>
            <a:off x="639763" y="174625"/>
            <a:ext cx="5649912" cy="3178175"/>
          </a:xfrm>
          <a:ln w="12700" cap="flat">
            <a:solidFill>
              <a:schemeClr val="tx1"/>
            </a:solidFill>
          </a:ln>
        </p:spPr>
      </p:sp>
      <p:sp>
        <p:nvSpPr>
          <p:cNvPr id="3077126" name="Rectangle 3"/>
          <p:cNvSpPr>
            <a:spLocks noGrp="1" noChangeArrowheads="1"/>
          </p:cNvSpPr>
          <p:nvPr>
            <p:ph type="body" idx="1"/>
          </p:nvPr>
        </p:nvSpPr>
        <p:spPr>
          <a:xfrm>
            <a:off x="435025" y="3530839"/>
            <a:ext cx="5885596" cy="4979997"/>
          </a:xfrm>
          <a:noFill/>
        </p:spPr>
        <p:txBody>
          <a:bodyPr lIns="91044" tIns="46298" rIns="91044" bIns="46298"/>
          <a:lstStyle/>
          <a:p>
            <a:pPr eaLnBrk="1" hangingPunct="1"/>
            <a:endParaRPr lang="en-US" sz="1600" dirty="0">
              <a:latin typeface="Arial" charset="0"/>
            </a:endParaRPr>
          </a:p>
        </p:txBody>
      </p:sp>
    </p:spTree>
    <p:extLst>
      <p:ext uri="{BB962C8B-B14F-4D97-AF65-F5344CB8AC3E}">
        <p14:creationId xmlns:p14="http://schemas.microsoft.com/office/powerpoint/2010/main" val="74154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121" name="Rectangle 7"/>
          <p:cNvSpPr>
            <a:spLocks noGrp="1" noChangeArrowheads="1"/>
          </p:cNvSpPr>
          <p:nvPr>
            <p:ph type="sldNum" sz="quarter" idx="5"/>
          </p:nvPr>
        </p:nvSpPr>
        <p:spPr>
          <a:noFill/>
          <a:ln>
            <a:miter lim="800000"/>
            <a:headEnd/>
            <a:tailEnd/>
          </a:ln>
        </p:spPr>
        <p:txBody>
          <a:bodyPr/>
          <a:lstStyle/>
          <a:p>
            <a:fld id="{16FAB56B-EEDD-4CEC-B37C-38B1EAD9FEB4}" type="slidenum">
              <a:rPr lang="en-US" smtClean="0">
                <a:latin typeface="Arial" charset="0"/>
              </a:rPr>
              <a:pPr/>
              <a:t>43</a:t>
            </a:fld>
            <a:endParaRPr lang="en-US">
              <a:latin typeface="Arial" charset="0"/>
            </a:endParaRPr>
          </a:p>
        </p:txBody>
      </p:sp>
      <p:sp>
        <p:nvSpPr>
          <p:cNvPr id="3077122" name="Rectangle 3"/>
          <p:cNvSpPr>
            <a:spLocks noGrp="1" noChangeArrowheads="1"/>
          </p:cNvSpPr>
          <p:nvPr>
            <p:ph type="dt" sz="quarter" idx="1"/>
          </p:nvPr>
        </p:nvSpPr>
        <p:spPr>
          <a:noFill/>
          <a:ln>
            <a:miter lim="800000"/>
            <a:headEnd/>
            <a:tailEnd/>
          </a:ln>
        </p:spPr>
        <p:txBody>
          <a:bodyPr/>
          <a:lstStyle/>
          <a:p>
            <a:fld id="{717E31FF-9D37-43B1-9503-CB6E1E2BBF55}" type="datetime1">
              <a:rPr lang="en-US" smtClean="0">
                <a:latin typeface="Arial" charset="0"/>
              </a:rPr>
              <a:pPr/>
              <a:t>7/30/2020</a:t>
            </a:fld>
            <a:endParaRPr lang="en-US">
              <a:latin typeface="Arial" charset="0"/>
            </a:endParaRPr>
          </a:p>
        </p:txBody>
      </p:sp>
      <p:sp>
        <p:nvSpPr>
          <p:cNvPr id="3077123" name="Rectangle 7"/>
          <p:cNvSpPr txBox="1">
            <a:spLocks noGrp="1" noChangeArrowheads="1"/>
          </p:cNvSpPr>
          <p:nvPr/>
        </p:nvSpPr>
        <p:spPr bwMode="auto">
          <a:xfrm>
            <a:off x="3884417" y="8684383"/>
            <a:ext cx="2972098" cy="458107"/>
          </a:xfrm>
          <a:prstGeom prst="rect">
            <a:avLst/>
          </a:prstGeom>
          <a:noFill/>
          <a:ln w="9525">
            <a:noFill/>
            <a:miter lim="800000"/>
            <a:headEnd/>
            <a:tailEnd/>
          </a:ln>
        </p:spPr>
        <p:txBody>
          <a:bodyPr lIns="89751" tIns="44876" rIns="89751" bIns="44876" anchor="b"/>
          <a:lstStyle/>
          <a:p>
            <a:pPr algn="r" defTabSz="897779"/>
            <a:fld id="{99CC8367-5AB9-40B8-BC82-7B45BCFC6DF6}" type="slidenum">
              <a:rPr lang="en-US" sz="1200">
                <a:latin typeface="Arial" charset="0"/>
              </a:rPr>
              <a:pPr algn="r" defTabSz="897779"/>
              <a:t>43</a:t>
            </a:fld>
            <a:endParaRPr lang="en-US" sz="1200">
              <a:latin typeface="Arial" charset="0"/>
            </a:endParaRPr>
          </a:p>
        </p:txBody>
      </p:sp>
      <p:sp>
        <p:nvSpPr>
          <p:cNvPr id="3077124" name="Rectangle 7"/>
          <p:cNvSpPr txBox="1">
            <a:spLocks noGrp="1" noChangeArrowheads="1"/>
          </p:cNvSpPr>
          <p:nvPr/>
        </p:nvSpPr>
        <p:spPr bwMode="auto">
          <a:xfrm>
            <a:off x="3885902" y="8684383"/>
            <a:ext cx="2970611" cy="458107"/>
          </a:xfrm>
          <a:prstGeom prst="rect">
            <a:avLst/>
          </a:prstGeom>
          <a:noFill/>
          <a:ln w="9525">
            <a:noFill/>
            <a:miter lim="800000"/>
            <a:headEnd/>
            <a:tailEnd/>
          </a:ln>
        </p:spPr>
        <p:txBody>
          <a:bodyPr lIns="90271" tIns="45136" rIns="90271" bIns="45136" anchor="b"/>
          <a:lstStyle/>
          <a:p>
            <a:pPr algn="r" defTabSz="903784"/>
            <a:fld id="{9ACD5C8B-82D5-45E0-A0FE-C369BC06B1C6}" type="slidenum">
              <a:rPr lang="en-US" sz="1200">
                <a:latin typeface="Arial" charset="0"/>
              </a:rPr>
              <a:pPr algn="r" defTabSz="903784"/>
              <a:t>43</a:t>
            </a:fld>
            <a:endParaRPr lang="en-US" sz="1200">
              <a:latin typeface="Arial" charset="0"/>
            </a:endParaRPr>
          </a:p>
        </p:txBody>
      </p:sp>
      <p:sp>
        <p:nvSpPr>
          <p:cNvPr id="3077125" name="Rectangle 2"/>
          <p:cNvSpPr>
            <a:spLocks noGrp="1" noRot="1" noChangeAspect="1" noChangeArrowheads="1" noTextEdit="1"/>
          </p:cNvSpPr>
          <p:nvPr>
            <p:ph type="sldImg"/>
          </p:nvPr>
        </p:nvSpPr>
        <p:spPr>
          <a:xfrm>
            <a:off x="639763" y="174625"/>
            <a:ext cx="5649912" cy="3178175"/>
          </a:xfrm>
          <a:ln w="12700" cap="flat">
            <a:solidFill>
              <a:schemeClr val="tx1"/>
            </a:solidFill>
          </a:ln>
        </p:spPr>
      </p:sp>
      <p:sp>
        <p:nvSpPr>
          <p:cNvPr id="3077126" name="Rectangle 3"/>
          <p:cNvSpPr>
            <a:spLocks noGrp="1" noChangeArrowheads="1"/>
          </p:cNvSpPr>
          <p:nvPr>
            <p:ph type="body" idx="1"/>
          </p:nvPr>
        </p:nvSpPr>
        <p:spPr>
          <a:xfrm>
            <a:off x="435025" y="3530839"/>
            <a:ext cx="5885596" cy="4979997"/>
          </a:xfrm>
          <a:noFill/>
        </p:spPr>
        <p:txBody>
          <a:bodyPr lIns="91044" tIns="46298" rIns="91044" bIns="46298"/>
          <a:lstStyle/>
          <a:p>
            <a:pPr eaLnBrk="1" hangingPunct="1"/>
            <a:endParaRPr lang="en-US" sz="1600" dirty="0">
              <a:latin typeface="Arial" charset="0"/>
            </a:endParaRPr>
          </a:p>
        </p:txBody>
      </p:sp>
    </p:spTree>
    <p:extLst>
      <p:ext uri="{BB962C8B-B14F-4D97-AF65-F5344CB8AC3E}">
        <p14:creationId xmlns:p14="http://schemas.microsoft.com/office/powerpoint/2010/main" val="3229057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8688" eaLnBrk="0" hangingPunct="0">
              <a:spcBef>
                <a:spcPct val="30000"/>
              </a:spcBef>
              <a:defRPr sz="1200">
                <a:solidFill>
                  <a:schemeClr val="tx1"/>
                </a:solidFill>
                <a:latin typeface="Arial" charset="0"/>
              </a:defRPr>
            </a:lvl1pPr>
            <a:lvl2pPr marL="742950" indent="-285750" defTabSz="928688" eaLnBrk="0" hangingPunct="0">
              <a:spcBef>
                <a:spcPct val="30000"/>
              </a:spcBef>
              <a:defRPr sz="1200">
                <a:solidFill>
                  <a:schemeClr val="tx1"/>
                </a:solidFill>
                <a:latin typeface="Arial" charset="0"/>
              </a:defRPr>
            </a:lvl2pPr>
            <a:lvl3pPr marL="1143000" indent="-228600" defTabSz="928688" eaLnBrk="0" hangingPunct="0">
              <a:spcBef>
                <a:spcPct val="30000"/>
              </a:spcBef>
              <a:defRPr sz="1200">
                <a:solidFill>
                  <a:schemeClr val="tx1"/>
                </a:solidFill>
                <a:latin typeface="Arial" charset="0"/>
              </a:defRPr>
            </a:lvl3pPr>
            <a:lvl4pPr marL="1600200" indent="-228600" defTabSz="928688" eaLnBrk="0" hangingPunct="0">
              <a:spcBef>
                <a:spcPct val="30000"/>
              </a:spcBef>
              <a:defRPr sz="1200">
                <a:solidFill>
                  <a:schemeClr val="tx1"/>
                </a:solidFill>
                <a:latin typeface="Arial" charset="0"/>
              </a:defRPr>
            </a:lvl4pPr>
            <a:lvl5pPr marL="2057400" indent="-228600" defTabSz="928688" eaLnBrk="0" hangingPunct="0">
              <a:spcBef>
                <a:spcPct val="30000"/>
              </a:spcBef>
              <a:defRPr sz="1200">
                <a:solidFill>
                  <a:schemeClr val="tx1"/>
                </a:solidFill>
                <a:latin typeface="Arial" charset="0"/>
              </a:defRPr>
            </a:lvl5pPr>
            <a:lvl6pPr marL="2514600" indent="-228600" defTabSz="928688" eaLnBrk="0" fontAlgn="base" hangingPunct="0">
              <a:spcBef>
                <a:spcPct val="30000"/>
              </a:spcBef>
              <a:spcAft>
                <a:spcPct val="0"/>
              </a:spcAft>
              <a:defRPr sz="1200">
                <a:solidFill>
                  <a:schemeClr val="tx1"/>
                </a:solidFill>
                <a:latin typeface="Arial" charset="0"/>
              </a:defRPr>
            </a:lvl6pPr>
            <a:lvl7pPr marL="2971800" indent="-228600" defTabSz="928688" eaLnBrk="0" fontAlgn="base" hangingPunct="0">
              <a:spcBef>
                <a:spcPct val="30000"/>
              </a:spcBef>
              <a:spcAft>
                <a:spcPct val="0"/>
              </a:spcAft>
              <a:defRPr sz="1200">
                <a:solidFill>
                  <a:schemeClr val="tx1"/>
                </a:solidFill>
                <a:latin typeface="Arial" charset="0"/>
              </a:defRPr>
            </a:lvl7pPr>
            <a:lvl8pPr marL="3429000" indent="-228600" defTabSz="928688" eaLnBrk="0" fontAlgn="base" hangingPunct="0">
              <a:spcBef>
                <a:spcPct val="30000"/>
              </a:spcBef>
              <a:spcAft>
                <a:spcPct val="0"/>
              </a:spcAft>
              <a:defRPr sz="1200">
                <a:solidFill>
                  <a:schemeClr val="tx1"/>
                </a:solidFill>
                <a:latin typeface="Arial" charset="0"/>
              </a:defRPr>
            </a:lvl8pPr>
            <a:lvl9pPr marL="3886200" indent="-228600" defTabSz="928688"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86323AE1-37DA-9148-8704-A8412CA4482C}" type="slidenum">
              <a:rPr lang="en-US" altLang="en-US" smtClean="0"/>
              <a:pPr eaLnBrk="1" hangingPunct="1">
                <a:spcBef>
                  <a:spcPct val="0"/>
                </a:spcBef>
                <a:defRPr/>
              </a:pPr>
              <a:t>49</a:t>
            </a:fld>
            <a:endParaRPr lang="en-US"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indent="-228600" eaLnBrk="1" hangingPunct="1">
              <a:defRPr/>
            </a:pPr>
            <a:r>
              <a:rPr lang="en-US" altLang="en-US" dirty="0"/>
              <a:t>Just in Time training to accomplish deliverables</a:t>
            </a:r>
          </a:p>
        </p:txBody>
      </p:sp>
    </p:spTree>
    <p:extLst>
      <p:ext uri="{BB962C8B-B14F-4D97-AF65-F5344CB8AC3E}">
        <p14:creationId xmlns:p14="http://schemas.microsoft.com/office/powerpoint/2010/main" val="3291679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10"/>
          </p:nvPr>
        </p:nvSpPr>
        <p:spPr/>
        <p:txBody>
          <a:bodyPr/>
          <a:lstStyle/>
          <a:p>
            <a:fld id="{25203695-6C02-41CE-805C-5228AAEB6031}" type="slidenum">
              <a:rPr lang="en-US" smtClean="0"/>
              <a:pPr/>
              <a:t>14</a:t>
            </a:fld>
            <a:endParaRPr lang="en-US"/>
          </a:p>
        </p:txBody>
      </p:sp>
    </p:spTree>
    <p:extLst>
      <p:ext uri="{BB962C8B-B14F-4D97-AF65-F5344CB8AC3E}">
        <p14:creationId xmlns:p14="http://schemas.microsoft.com/office/powerpoint/2010/main" val="752458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10"/>
          </p:nvPr>
        </p:nvSpPr>
        <p:spPr/>
        <p:txBody>
          <a:bodyPr/>
          <a:lstStyle/>
          <a:p>
            <a:fld id="{25203695-6C02-41CE-805C-5228AAEB6031}" type="slidenum">
              <a:rPr lang="en-US" smtClean="0"/>
              <a:pPr/>
              <a:t>20</a:t>
            </a:fld>
            <a:endParaRPr lang="en-US"/>
          </a:p>
        </p:txBody>
      </p:sp>
    </p:spTree>
    <p:extLst>
      <p:ext uri="{BB962C8B-B14F-4D97-AF65-F5344CB8AC3E}">
        <p14:creationId xmlns:p14="http://schemas.microsoft.com/office/powerpoint/2010/main" val="930036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10"/>
          </p:nvPr>
        </p:nvSpPr>
        <p:spPr/>
        <p:txBody>
          <a:bodyPr/>
          <a:lstStyle/>
          <a:p>
            <a:fld id="{25203695-6C02-41CE-805C-5228AAEB6031}" type="slidenum">
              <a:rPr lang="en-US" smtClean="0"/>
              <a:pPr/>
              <a:t>22</a:t>
            </a:fld>
            <a:endParaRPr lang="en-US"/>
          </a:p>
        </p:txBody>
      </p:sp>
    </p:spTree>
    <p:extLst>
      <p:ext uri="{BB962C8B-B14F-4D97-AF65-F5344CB8AC3E}">
        <p14:creationId xmlns:p14="http://schemas.microsoft.com/office/powerpoint/2010/main" val="3578234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121" name="Rectangle 7"/>
          <p:cNvSpPr>
            <a:spLocks noGrp="1" noChangeArrowheads="1"/>
          </p:cNvSpPr>
          <p:nvPr>
            <p:ph type="sldNum" sz="quarter" idx="5"/>
          </p:nvPr>
        </p:nvSpPr>
        <p:spPr>
          <a:noFill/>
          <a:ln>
            <a:miter lim="800000"/>
            <a:headEnd/>
            <a:tailEnd/>
          </a:ln>
        </p:spPr>
        <p:txBody>
          <a:bodyPr/>
          <a:lstStyle/>
          <a:p>
            <a:fld id="{16FAB56B-EEDD-4CEC-B37C-38B1EAD9FEB4}" type="slidenum">
              <a:rPr lang="en-US" smtClean="0">
                <a:latin typeface="Arial" charset="0"/>
              </a:rPr>
              <a:pPr/>
              <a:t>28</a:t>
            </a:fld>
            <a:endParaRPr lang="en-US">
              <a:latin typeface="Arial" charset="0"/>
            </a:endParaRPr>
          </a:p>
        </p:txBody>
      </p:sp>
      <p:sp>
        <p:nvSpPr>
          <p:cNvPr id="3077122" name="Rectangle 3"/>
          <p:cNvSpPr>
            <a:spLocks noGrp="1" noChangeArrowheads="1"/>
          </p:cNvSpPr>
          <p:nvPr>
            <p:ph type="dt" sz="quarter" idx="1"/>
          </p:nvPr>
        </p:nvSpPr>
        <p:spPr>
          <a:noFill/>
          <a:ln>
            <a:miter lim="800000"/>
            <a:headEnd/>
            <a:tailEnd/>
          </a:ln>
        </p:spPr>
        <p:txBody>
          <a:bodyPr/>
          <a:lstStyle/>
          <a:p>
            <a:fld id="{717E31FF-9D37-43B1-9503-CB6E1E2BBF55}" type="datetime1">
              <a:rPr lang="en-US" smtClean="0">
                <a:latin typeface="Arial" charset="0"/>
              </a:rPr>
              <a:pPr/>
              <a:t>7/30/2020</a:t>
            </a:fld>
            <a:endParaRPr lang="en-US">
              <a:latin typeface="Arial" charset="0"/>
            </a:endParaRPr>
          </a:p>
        </p:txBody>
      </p:sp>
      <p:sp>
        <p:nvSpPr>
          <p:cNvPr id="3077123" name="Rectangle 7"/>
          <p:cNvSpPr txBox="1">
            <a:spLocks noGrp="1" noChangeArrowheads="1"/>
          </p:cNvSpPr>
          <p:nvPr/>
        </p:nvSpPr>
        <p:spPr bwMode="auto">
          <a:xfrm>
            <a:off x="3884417" y="8684383"/>
            <a:ext cx="2972098" cy="458107"/>
          </a:xfrm>
          <a:prstGeom prst="rect">
            <a:avLst/>
          </a:prstGeom>
          <a:noFill/>
          <a:ln w="9525">
            <a:noFill/>
            <a:miter lim="800000"/>
            <a:headEnd/>
            <a:tailEnd/>
          </a:ln>
        </p:spPr>
        <p:txBody>
          <a:bodyPr lIns="89751" tIns="44876" rIns="89751" bIns="44876" anchor="b"/>
          <a:lstStyle/>
          <a:p>
            <a:pPr algn="r" defTabSz="897779"/>
            <a:fld id="{99CC8367-5AB9-40B8-BC82-7B45BCFC6DF6}" type="slidenum">
              <a:rPr lang="en-US" sz="1200">
                <a:latin typeface="Arial" charset="0"/>
              </a:rPr>
              <a:pPr algn="r" defTabSz="897779"/>
              <a:t>28</a:t>
            </a:fld>
            <a:endParaRPr lang="en-US" sz="1200">
              <a:latin typeface="Arial" charset="0"/>
            </a:endParaRPr>
          </a:p>
        </p:txBody>
      </p:sp>
      <p:sp>
        <p:nvSpPr>
          <p:cNvPr id="3077124" name="Rectangle 7"/>
          <p:cNvSpPr txBox="1">
            <a:spLocks noGrp="1" noChangeArrowheads="1"/>
          </p:cNvSpPr>
          <p:nvPr/>
        </p:nvSpPr>
        <p:spPr bwMode="auto">
          <a:xfrm>
            <a:off x="3885902" y="8684383"/>
            <a:ext cx="2970611" cy="458107"/>
          </a:xfrm>
          <a:prstGeom prst="rect">
            <a:avLst/>
          </a:prstGeom>
          <a:noFill/>
          <a:ln w="9525">
            <a:noFill/>
            <a:miter lim="800000"/>
            <a:headEnd/>
            <a:tailEnd/>
          </a:ln>
        </p:spPr>
        <p:txBody>
          <a:bodyPr lIns="90271" tIns="45136" rIns="90271" bIns="45136" anchor="b"/>
          <a:lstStyle/>
          <a:p>
            <a:pPr algn="r" defTabSz="903784"/>
            <a:fld id="{9ACD5C8B-82D5-45E0-A0FE-C369BC06B1C6}" type="slidenum">
              <a:rPr lang="en-US" sz="1200">
                <a:latin typeface="Arial" charset="0"/>
              </a:rPr>
              <a:pPr algn="r" defTabSz="903784"/>
              <a:t>28</a:t>
            </a:fld>
            <a:endParaRPr lang="en-US" sz="1200">
              <a:latin typeface="Arial" charset="0"/>
            </a:endParaRPr>
          </a:p>
        </p:txBody>
      </p:sp>
      <p:sp>
        <p:nvSpPr>
          <p:cNvPr id="3077125" name="Rectangle 2"/>
          <p:cNvSpPr>
            <a:spLocks noGrp="1" noRot="1" noChangeAspect="1" noChangeArrowheads="1" noTextEdit="1"/>
          </p:cNvSpPr>
          <p:nvPr>
            <p:ph type="sldImg"/>
          </p:nvPr>
        </p:nvSpPr>
        <p:spPr>
          <a:xfrm>
            <a:off x="639763" y="174625"/>
            <a:ext cx="5649912" cy="3178175"/>
          </a:xfrm>
          <a:ln w="12700" cap="flat">
            <a:solidFill>
              <a:schemeClr val="tx1"/>
            </a:solidFill>
          </a:ln>
        </p:spPr>
      </p:sp>
      <p:sp>
        <p:nvSpPr>
          <p:cNvPr id="3077126" name="Rectangle 3"/>
          <p:cNvSpPr>
            <a:spLocks noGrp="1" noChangeArrowheads="1"/>
          </p:cNvSpPr>
          <p:nvPr>
            <p:ph type="body" idx="1"/>
          </p:nvPr>
        </p:nvSpPr>
        <p:spPr>
          <a:xfrm>
            <a:off x="435025" y="3530839"/>
            <a:ext cx="5885596" cy="4979997"/>
          </a:xfrm>
          <a:noFill/>
        </p:spPr>
        <p:txBody>
          <a:bodyPr lIns="91044" tIns="46298" rIns="91044" bIns="46298"/>
          <a:lstStyle/>
          <a:p>
            <a:pPr eaLnBrk="1" hangingPunct="1"/>
            <a:endParaRPr lang="en-US" sz="1600" dirty="0">
              <a:latin typeface="Arial" charset="0"/>
            </a:endParaRPr>
          </a:p>
        </p:txBody>
      </p:sp>
    </p:spTree>
    <p:extLst>
      <p:ext uri="{BB962C8B-B14F-4D97-AF65-F5344CB8AC3E}">
        <p14:creationId xmlns:p14="http://schemas.microsoft.com/office/powerpoint/2010/main" val="1665632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121" name="Rectangle 7"/>
          <p:cNvSpPr>
            <a:spLocks noGrp="1" noChangeArrowheads="1"/>
          </p:cNvSpPr>
          <p:nvPr>
            <p:ph type="sldNum" sz="quarter" idx="5"/>
          </p:nvPr>
        </p:nvSpPr>
        <p:spPr>
          <a:noFill/>
          <a:ln>
            <a:miter lim="800000"/>
            <a:headEnd/>
            <a:tailEnd/>
          </a:ln>
        </p:spPr>
        <p:txBody>
          <a:bodyPr/>
          <a:lstStyle/>
          <a:p>
            <a:fld id="{16FAB56B-EEDD-4CEC-B37C-38B1EAD9FEB4}" type="slidenum">
              <a:rPr lang="en-US" smtClean="0">
                <a:latin typeface="Arial" charset="0"/>
              </a:rPr>
              <a:pPr/>
              <a:t>33</a:t>
            </a:fld>
            <a:endParaRPr lang="en-US">
              <a:latin typeface="Arial" charset="0"/>
            </a:endParaRPr>
          </a:p>
        </p:txBody>
      </p:sp>
      <p:sp>
        <p:nvSpPr>
          <p:cNvPr id="3077122" name="Rectangle 3"/>
          <p:cNvSpPr>
            <a:spLocks noGrp="1" noChangeArrowheads="1"/>
          </p:cNvSpPr>
          <p:nvPr>
            <p:ph type="dt" sz="quarter" idx="1"/>
          </p:nvPr>
        </p:nvSpPr>
        <p:spPr>
          <a:noFill/>
          <a:ln>
            <a:miter lim="800000"/>
            <a:headEnd/>
            <a:tailEnd/>
          </a:ln>
        </p:spPr>
        <p:txBody>
          <a:bodyPr/>
          <a:lstStyle/>
          <a:p>
            <a:fld id="{717E31FF-9D37-43B1-9503-CB6E1E2BBF55}" type="datetime1">
              <a:rPr lang="en-US" smtClean="0">
                <a:latin typeface="Arial" charset="0"/>
              </a:rPr>
              <a:pPr/>
              <a:t>7/30/2020</a:t>
            </a:fld>
            <a:endParaRPr lang="en-US">
              <a:latin typeface="Arial" charset="0"/>
            </a:endParaRPr>
          </a:p>
        </p:txBody>
      </p:sp>
      <p:sp>
        <p:nvSpPr>
          <p:cNvPr id="3077123" name="Rectangle 7"/>
          <p:cNvSpPr txBox="1">
            <a:spLocks noGrp="1" noChangeArrowheads="1"/>
          </p:cNvSpPr>
          <p:nvPr/>
        </p:nvSpPr>
        <p:spPr bwMode="auto">
          <a:xfrm>
            <a:off x="3884417" y="8684383"/>
            <a:ext cx="2972098" cy="458107"/>
          </a:xfrm>
          <a:prstGeom prst="rect">
            <a:avLst/>
          </a:prstGeom>
          <a:noFill/>
          <a:ln w="9525">
            <a:noFill/>
            <a:miter lim="800000"/>
            <a:headEnd/>
            <a:tailEnd/>
          </a:ln>
        </p:spPr>
        <p:txBody>
          <a:bodyPr lIns="89751" tIns="44876" rIns="89751" bIns="44876" anchor="b"/>
          <a:lstStyle/>
          <a:p>
            <a:pPr algn="r" defTabSz="897779"/>
            <a:fld id="{99CC8367-5AB9-40B8-BC82-7B45BCFC6DF6}" type="slidenum">
              <a:rPr lang="en-US" sz="1200">
                <a:latin typeface="Arial" charset="0"/>
              </a:rPr>
              <a:pPr algn="r" defTabSz="897779"/>
              <a:t>33</a:t>
            </a:fld>
            <a:endParaRPr lang="en-US" sz="1200">
              <a:latin typeface="Arial" charset="0"/>
            </a:endParaRPr>
          </a:p>
        </p:txBody>
      </p:sp>
      <p:sp>
        <p:nvSpPr>
          <p:cNvPr id="3077124" name="Rectangle 7"/>
          <p:cNvSpPr txBox="1">
            <a:spLocks noGrp="1" noChangeArrowheads="1"/>
          </p:cNvSpPr>
          <p:nvPr/>
        </p:nvSpPr>
        <p:spPr bwMode="auto">
          <a:xfrm>
            <a:off x="3885902" y="8684383"/>
            <a:ext cx="2970611" cy="458107"/>
          </a:xfrm>
          <a:prstGeom prst="rect">
            <a:avLst/>
          </a:prstGeom>
          <a:noFill/>
          <a:ln w="9525">
            <a:noFill/>
            <a:miter lim="800000"/>
            <a:headEnd/>
            <a:tailEnd/>
          </a:ln>
        </p:spPr>
        <p:txBody>
          <a:bodyPr lIns="90271" tIns="45136" rIns="90271" bIns="45136" anchor="b"/>
          <a:lstStyle/>
          <a:p>
            <a:pPr algn="r" defTabSz="903784"/>
            <a:fld id="{9ACD5C8B-82D5-45E0-A0FE-C369BC06B1C6}" type="slidenum">
              <a:rPr lang="en-US" sz="1200">
                <a:latin typeface="Arial" charset="0"/>
              </a:rPr>
              <a:pPr algn="r" defTabSz="903784"/>
              <a:t>33</a:t>
            </a:fld>
            <a:endParaRPr lang="en-US" sz="1200">
              <a:latin typeface="Arial" charset="0"/>
            </a:endParaRPr>
          </a:p>
        </p:txBody>
      </p:sp>
      <p:sp>
        <p:nvSpPr>
          <p:cNvPr id="3077125" name="Rectangle 2"/>
          <p:cNvSpPr>
            <a:spLocks noGrp="1" noRot="1" noChangeAspect="1" noChangeArrowheads="1" noTextEdit="1"/>
          </p:cNvSpPr>
          <p:nvPr>
            <p:ph type="sldImg"/>
          </p:nvPr>
        </p:nvSpPr>
        <p:spPr>
          <a:xfrm>
            <a:off x="639763" y="174625"/>
            <a:ext cx="5649912" cy="3178175"/>
          </a:xfrm>
          <a:ln w="12700" cap="flat">
            <a:solidFill>
              <a:schemeClr val="tx1"/>
            </a:solidFill>
          </a:ln>
        </p:spPr>
      </p:sp>
      <p:sp>
        <p:nvSpPr>
          <p:cNvPr id="3077126" name="Rectangle 3"/>
          <p:cNvSpPr>
            <a:spLocks noGrp="1" noChangeArrowheads="1"/>
          </p:cNvSpPr>
          <p:nvPr>
            <p:ph type="body" idx="1"/>
          </p:nvPr>
        </p:nvSpPr>
        <p:spPr>
          <a:xfrm>
            <a:off x="435025" y="3530839"/>
            <a:ext cx="5885596" cy="4979997"/>
          </a:xfrm>
          <a:noFill/>
        </p:spPr>
        <p:txBody>
          <a:bodyPr lIns="91044" tIns="46298" rIns="91044" bIns="46298"/>
          <a:lstStyle/>
          <a:p>
            <a:pPr eaLnBrk="1" hangingPunct="1"/>
            <a:endParaRPr lang="en-US" sz="1600" dirty="0">
              <a:latin typeface="Arial" charset="0"/>
            </a:endParaRPr>
          </a:p>
        </p:txBody>
      </p:sp>
    </p:spTree>
    <p:extLst>
      <p:ext uri="{BB962C8B-B14F-4D97-AF65-F5344CB8AC3E}">
        <p14:creationId xmlns:p14="http://schemas.microsoft.com/office/powerpoint/2010/main" val="3555687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03695-6C02-41CE-805C-5228AAEB6031}" type="slidenum">
              <a:rPr lang="en-US" smtClean="0"/>
              <a:pPr/>
              <a:t>34</a:t>
            </a:fld>
            <a:endParaRPr lang="en-US"/>
          </a:p>
        </p:txBody>
      </p:sp>
    </p:spTree>
    <p:extLst>
      <p:ext uri="{BB962C8B-B14F-4D97-AF65-F5344CB8AC3E}">
        <p14:creationId xmlns:p14="http://schemas.microsoft.com/office/powerpoint/2010/main" val="2433217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W"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Others include 4 clients who were recommended for switching, 4 LTFU, 3 transfer</a:t>
            </a:r>
            <a:r>
              <a:rPr lang="en-ZW" b="1" baseline="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out, 2 died and 2 awaiting Repeat VL results. </a:t>
            </a:r>
            <a:endParaRPr lang="en-ZW"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5203695-6C02-41CE-805C-5228AAEB6031}" type="slidenum">
              <a:rPr lang="en-US" smtClean="0"/>
              <a:pPr/>
              <a:t>37</a:t>
            </a:fld>
            <a:endParaRPr lang="en-US"/>
          </a:p>
        </p:txBody>
      </p:sp>
    </p:spTree>
    <p:extLst>
      <p:ext uri="{BB962C8B-B14F-4D97-AF65-F5344CB8AC3E}">
        <p14:creationId xmlns:p14="http://schemas.microsoft.com/office/powerpoint/2010/main" val="3890492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121" name="Rectangle 7"/>
          <p:cNvSpPr>
            <a:spLocks noGrp="1" noChangeArrowheads="1"/>
          </p:cNvSpPr>
          <p:nvPr>
            <p:ph type="sldNum" sz="quarter" idx="5"/>
          </p:nvPr>
        </p:nvSpPr>
        <p:spPr>
          <a:noFill/>
          <a:ln>
            <a:miter lim="800000"/>
            <a:headEnd/>
            <a:tailEnd/>
          </a:ln>
        </p:spPr>
        <p:txBody>
          <a:bodyPr/>
          <a:lstStyle/>
          <a:p>
            <a:fld id="{16FAB56B-EEDD-4CEC-B37C-38B1EAD9FEB4}" type="slidenum">
              <a:rPr lang="en-US" smtClean="0">
                <a:latin typeface="Arial" charset="0"/>
              </a:rPr>
              <a:pPr/>
              <a:t>41</a:t>
            </a:fld>
            <a:endParaRPr lang="en-US">
              <a:latin typeface="Arial" charset="0"/>
            </a:endParaRPr>
          </a:p>
        </p:txBody>
      </p:sp>
      <p:sp>
        <p:nvSpPr>
          <p:cNvPr id="3077122" name="Rectangle 3"/>
          <p:cNvSpPr>
            <a:spLocks noGrp="1" noChangeArrowheads="1"/>
          </p:cNvSpPr>
          <p:nvPr>
            <p:ph type="dt" sz="quarter" idx="1"/>
          </p:nvPr>
        </p:nvSpPr>
        <p:spPr>
          <a:noFill/>
          <a:ln>
            <a:miter lim="800000"/>
            <a:headEnd/>
            <a:tailEnd/>
          </a:ln>
        </p:spPr>
        <p:txBody>
          <a:bodyPr/>
          <a:lstStyle/>
          <a:p>
            <a:fld id="{717E31FF-9D37-43B1-9503-CB6E1E2BBF55}" type="datetime1">
              <a:rPr lang="en-US" smtClean="0">
                <a:latin typeface="Arial" charset="0"/>
              </a:rPr>
              <a:pPr/>
              <a:t>7/30/2020</a:t>
            </a:fld>
            <a:endParaRPr lang="en-US">
              <a:latin typeface="Arial" charset="0"/>
            </a:endParaRPr>
          </a:p>
        </p:txBody>
      </p:sp>
      <p:sp>
        <p:nvSpPr>
          <p:cNvPr id="3077123" name="Rectangle 7"/>
          <p:cNvSpPr txBox="1">
            <a:spLocks noGrp="1" noChangeArrowheads="1"/>
          </p:cNvSpPr>
          <p:nvPr/>
        </p:nvSpPr>
        <p:spPr bwMode="auto">
          <a:xfrm>
            <a:off x="3884417" y="8684383"/>
            <a:ext cx="2972098" cy="458107"/>
          </a:xfrm>
          <a:prstGeom prst="rect">
            <a:avLst/>
          </a:prstGeom>
          <a:noFill/>
          <a:ln w="9525">
            <a:noFill/>
            <a:miter lim="800000"/>
            <a:headEnd/>
            <a:tailEnd/>
          </a:ln>
        </p:spPr>
        <p:txBody>
          <a:bodyPr lIns="89751" tIns="44876" rIns="89751" bIns="44876" anchor="b"/>
          <a:lstStyle/>
          <a:p>
            <a:pPr algn="r" defTabSz="897779"/>
            <a:fld id="{99CC8367-5AB9-40B8-BC82-7B45BCFC6DF6}" type="slidenum">
              <a:rPr lang="en-US" sz="1200">
                <a:latin typeface="Arial" charset="0"/>
              </a:rPr>
              <a:pPr algn="r" defTabSz="897779"/>
              <a:t>41</a:t>
            </a:fld>
            <a:endParaRPr lang="en-US" sz="1200">
              <a:latin typeface="Arial" charset="0"/>
            </a:endParaRPr>
          </a:p>
        </p:txBody>
      </p:sp>
      <p:sp>
        <p:nvSpPr>
          <p:cNvPr id="3077124" name="Rectangle 7"/>
          <p:cNvSpPr txBox="1">
            <a:spLocks noGrp="1" noChangeArrowheads="1"/>
          </p:cNvSpPr>
          <p:nvPr/>
        </p:nvSpPr>
        <p:spPr bwMode="auto">
          <a:xfrm>
            <a:off x="3885902" y="8684383"/>
            <a:ext cx="2970611" cy="458107"/>
          </a:xfrm>
          <a:prstGeom prst="rect">
            <a:avLst/>
          </a:prstGeom>
          <a:noFill/>
          <a:ln w="9525">
            <a:noFill/>
            <a:miter lim="800000"/>
            <a:headEnd/>
            <a:tailEnd/>
          </a:ln>
        </p:spPr>
        <p:txBody>
          <a:bodyPr lIns="90271" tIns="45136" rIns="90271" bIns="45136" anchor="b"/>
          <a:lstStyle/>
          <a:p>
            <a:pPr algn="r" defTabSz="903784"/>
            <a:fld id="{9ACD5C8B-82D5-45E0-A0FE-C369BC06B1C6}" type="slidenum">
              <a:rPr lang="en-US" sz="1200">
                <a:latin typeface="Arial" charset="0"/>
              </a:rPr>
              <a:pPr algn="r" defTabSz="903784"/>
              <a:t>41</a:t>
            </a:fld>
            <a:endParaRPr lang="en-US" sz="1200">
              <a:latin typeface="Arial" charset="0"/>
            </a:endParaRPr>
          </a:p>
        </p:txBody>
      </p:sp>
      <p:sp>
        <p:nvSpPr>
          <p:cNvPr id="3077125" name="Rectangle 2"/>
          <p:cNvSpPr>
            <a:spLocks noGrp="1" noRot="1" noChangeAspect="1" noChangeArrowheads="1" noTextEdit="1"/>
          </p:cNvSpPr>
          <p:nvPr>
            <p:ph type="sldImg"/>
          </p:nvPr>
        </p:nvSpPr>
        <p:spPr>
          <a:xfrm>
            <a:off x="639763" y="174625"/>
            <a:ext cx="5649912" cy="3178175"/>
          </a:xfrm>
          <a:ln w="12700" cap="flat">
            <a:solidFill>
              <a:schemeClr val="tx1"/>
            </a:solidFill>
          </a:ln>
        </p:spPr>
      </p:sp>
      <p:sp>
        <p:nvSpPr>
          <p:cNvPr id="3077126" name="Rectangle 3"/>
          <p:cNvSpPr>
            <a:spLocks noGrp="1" noChangeArrowheads="1"/>
          </p:cNvSpPr>
          <p:nvPr>
            <p:ph type="body" idx="1"/>
          </p:nvPr>
        </p:nvSpPr>
        <p:spPr>
          <a:xfrm>
            <a:off x="435025" y="3530839"/>
            <a:ext cx="5885596" cy="4979997"/>
          </a:xfrm>
          <a:noFill/>
        </p:spPr>
        <p:txBody>
          <a:bodyPr lIns="91044" tIns="46298" rIns="91044" bIns="46298"/>
          <a:lstStyle/>
          <a:p>
            <a:pPr eaLnBrk="1" hangingPunct="1"/>
            <a:endParaRPr lang="en-US" sz="1600" dirty="0">
              <a:latin typeface="Arial" charset="0"/>
            </a:endParaRPr>
          </a:p>
        </p:txBody>
      </p:sp>
    </p:spTree>
    <p:extLst>
      <p:ext uri="{BB962C8B-B14F-4D97-AF65-F5344CB8AC3E}">
        <p14:creationId xmlns:p14="http://schemas.microsoft.com/office/powerpoint/2010/main" val="1858718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23F3-DDD3-7644-B9C3-B9F86D58C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BB6FF3-73B1-2442-800C-FFA9792010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F60982-F72F-7C4A-B68B-F54281C55462}"/>
              </a:ext>
            </a:extLst>
          </p:cNvPr>
          <p:cNvSpPr>
            <a:spLocks noGrp="1"/>
          </p:cNvSpPr>
          <p:nvPr>
            <p:ph type="dt" sz="half" idx="10"/>
          </p:nvPr>
        </p:nvSpPr>
        <p:spPr/>
        <p:txBody>
          <a:bodyPr/>
          <a:lstStyle/>
          <a:p>
            <a:fld id="{D473BB22-739B-4643-B37A-8C2AB51829B2}" type="datetimeFigureOut">
              <a:rPr lang="en-US" smtClean="0"/>
              <a:t>7/30/2020</a:t>
            </a:fld>
            <a:endParaRPr lang="en-US"/>
          </a:p>
        </p:txBody>
      </p:sp>
      <p:sp>
        <p:nvSpPr>
          <p:cNvPr id="5" name="Footer Placeholder 4">
            <a:extLst>
              <a:ext uri="{FF2B5EF4-FFF2-40B4-BE49-F238E27FC236}">
                <a16:creationId xmlns:a16="http://schemas.microsoft.com/office/drawing/2014/main" id="{46A287F6-F7AE-7A4C-A6F7-BCB318A0A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0D55D-D139-D644-B78A-CA865A00A725}"/>
              </a:ext>
            </a:extLst>
          </p:cNvPr>
          <p:cNvSpPr>
            <a:spLocks noGrp="1"/>
          </p:cNvSpPr>
          <p:nvPr>
            <p:ph type="sldNum" sz="quarter" idx="12"/>
          </p:nvPr>
        </p:nvSpPr>
        <p:spPr/>
        <p:txBody>
          <a:bodyPr/>
          <a:lstStyle/>
          <a:p>
            <a:fld id="{F6B67204-FA44-2641-B8AC-095D3AE15B0D}" type="slidenum">
              <a:rPr lang="en-US" smtClean="0"/>
              <a:t>‹#›</a:t>
            </a:fld>
            <a:endParaRPr lang="en-US"/>
          </a:p>
        </p:txBody>
      </p:sp>
    </p:spTree>
    <p:extLst>
      <p:ext uri="{BB962C8B-B14F-4D97-AF65-F5344CB8AC3E}">
        <p14:creationId xmlns:p14="http://schemas.microsoft.com/office/powerpoint/2010/main" val="66556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46280-4B66-E242-97F3-C712ECA39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F68E9E-AFA0-8D4F-857D-E0FD81ED2A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9C8179-2DC0-9847-9763-C8DFB18AA194}"/>
              </a:ext>
            </a:extLst>
          </p:cNvPr>
          <p:cNvSpPr>
            <a:spLocks noGrp="1"/>
          </p:cNvSpPr>
          <p:nvPr>
            <p:ph type="dt" sz="half" idx="10"/>
          </p:nvPr>
        </p:nvSpPr>
        <p:spPr/>
        <p:txBody>
          <a:bodyPr/>
          <a:lstStyle/>
          <a:p>
            <a:fld id="{D473BB22-739B-4643-B37A-8C2AB51829B2}" type="datetimeFigureOut">
              <a:rPr lang="en-US" smtClean="0"/>
              <a:t>7/30/2020</a:t>
            </a:fld>
            <a:endParaRPr lang="en-US"/>
          </a:p>
        </p:txBody>
      </p:sp>
      <p:sp>
        <p:nvSpPr>
          <p:cNvPr id="5" name="Footer Placeholder 4">
            <a:extLst>
              <a:ext uri="{FF2B5EF4-FFF2-40B4-BE49-F238E27FC236}">
                <a16:creationId xmlns:a16="http://schemas.microsoft.com/office/drawing/2014/main" id="{64CD3D40-90E8-3041-B03D-DE92469DC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1A50E-3422-1943-99E2-DBFD00E3A94A}"/>
              </a:ext>
            </a:extLst>
          </p:cNvPr>
          <p:cNvSpPr>
            <a:spLocks noGrp="1"/>
          </p:cNvSpPr>
          <p:nvPr>
            <p:ph type="sldNum" sz="quarter" idx="12"/>
          </p:nvPr>
        </p:nvSpPr>
        <p:spPr/>
        <p:txBody>
          <a:bodyPr/>
          <a:lstStyle/>
          <a:p>
            <a:fld id="{F6B67204-FA44-2641-B8AC-095D3AE15B0D}" type="slidenum">
              <a:rPr lang="en-US" smtClean="0"/>
              <a:t>‹#›</a:t>
            </a:fld>
            <a:endParaRPr lang="en-US"/>
          </a:p>
        </p:txBody>
      </p:sp>
    </p:spTree>
    <p:extLst>
      <p:ext uri="{BB962C8B-B14F-4D97-AF65-F5344CB8AC3E}">
        <p14:creationId xmlns:p14="http://schemas.microsoft.com/office/powerpoint/2010/main" val="291305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65DD6D-BE3C-134F-941B-0A1402BEF2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F620CD-304C-C04C-B42C-5260B2648C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5FF5B-ECBD-4546-A8BF-1848E108CCE0}"/>
              </a:ext>
            </a:extLst>
          </p:cNvPr>
          <p:cNvSpPr>
            <a:spLocks noGrp="1"/>
          </p:cNvSpPr>
          <p:nvPr>
            <p:ph type="dt" sz="half" idx="10"/>
          </p:nvPr>
        </p:nvSpPr>
        <p:spPr/>
        <p:txBody>
          <a:bodyPr/>
          <a:lstStyle/>
          <a:p>
            <a:fld id="{D473BB22-739B-4643-B37A-8C2AB51829B2}" type="datetimeFigureOut">
              <a:rPr lang="en-US" smtClean="0"/>
              <a:t>7/30/2020</a:t>
            </a:fld>
            <a:endParaRPr lang="en-US"/>
          </a:p>
        </p:txBody>
      </p:sp>
      <p:sp>
        <p:nvSpPr>
          <p:cNvPr id="5" name="Footer Placeholder 4">
            <a:extLst>
              <a:ext uri="{FF2B5EF4-FFF2-40B4-BE49-F238E27FC236}">
                <a16:creationId xmlns:a16="http://schemas.microsoft.com/office/drawing/2014/main" id="{A27B3012-536E-E248-A74B-2893BF6F6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03356-8490-2C4C-A538-141C31071976}"/>
              </a:ext>
            </a:extLst>
          </p:cNvPr>
          <p:cNvSpPr>
            <a:spLocks noGrp="1"/>
          </p:cNvSpPr>
          <p:nvPr>
            <p:ph type="sldNum" sz="quarter" idx="12"/>
          </p:nvPr>
        </p:nvSpPr>
        <p:spPr/>
        <p:txBody>
          <a:bodyPr/>
          <a:lstStyle/>
          <a:p>
            <a:fld id="{F6B67204-FA44-2641-B8AC-095D3AE15B0D}" type="slidenum">
              <a:rPr lang="en-US" smtClean="0"/>
              <a:t>‹#›</a:t>
            </a:fld>
            <a:endParaRPr lang="en-US"/>
          </a:p>
        </p:txBody>
      </p:sp>
    </p:spTree>
    <p:extLst>
      <p:ext uri="{BB962C8B-B14F-4D97-AF65-F5344CB8AC3E}">
        <p14:creationId xmlns:p14="http://schemas.microsoft.com/office/powerpoint/2010/main" val="82523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1" y="1025526"/>
            <a:ext cx="10361084" cy="2144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r>
              <a:rPr lang="en-US" altLang="en-US"/>
              <a:t>CP1000000-</a:t>
            </a:r>
            <a:fld id="{04D1293D-2829-AE43-B4A7-BF4BC339A47E}" type="slidenum">
              <a:rPr lang="en-US" altLang="en-US"/>
              <a:pPr>
                <a:defRPr/>
              </a:pPr>
              <a:t>‹#›</a:t>
            </a:fld>
            <a:endParaRPr lang="en-US" altLang="en-US"/>
          </a:p>
        </p:txBody>
      </p:sp>
    </p:spTree>
    <p:extLst>
      <p:ext uri="{BB962C8B-B14F-4D97-AF65-F5344CB8AC3E}">
        <p14:creationId xmlns:p14="http://schemas.microsoft.com/office/powerpoint/2010/main" val="4128217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BA1E5-7BCE-C44E-8B70-D7E1848F8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1B2641-D12B-9847-A2AB-2F61BF0A8E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07F57C-B12A-5846-A515-1336C564AAAD}"/>
              </a:ext>
            </a:extLst>
          </p:cNvPr>
          <p:cNvSpPr>
            <a:spLocks noGrp="1"/>
          </p:cNvSpPr>
          <p:nvPr>
            <p:ph type="dt" sz="half" idx="10"/>
          </p:nvPr>
        </p:nvSpPr>
        <p:spPr/>
        <p:txBody>
          <a:bodyPr/>
          <a:lstStyle/>
          <a:p>
            <a:fld id="{D473BB22-739B-4643-B37A-8C2AB51829B2}" type="datetimeFigureOut">
              <a:rPr lang="en-US" smtClean="0"/>
              <a:t>7/30/2020</a:t>
            </a:fld>
            <a:endParaRPr lang="en-US"/>
          </a:p>
        </p:txBody>
      </p:sp>
      <p:sp>
        <p:nvSpPr>
          <p:cNvPr id="5" name="Footer Placeholder 4">
            <a:extLst>
              <a:ext uri="{FF2B5EF4-FFF2-40B4-BE49-F238E27FC236}">
                <a16:creationId xmlns:a16="http://schemas.microsoft.com/office/drawing/2014/main" id="{C10CD60F-BF4F-1644-B8E8-ACDADC417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BB6BA-CEC7-0949-BCAA-B5668570B0E7}"/>
              </a:ext>
            </a:extLst>
          </p:cNvPr>
          <p:cNvSpPr>
            <a:spLocks noGrp="1"/>
          </p:cNvSpPr>
          <p:nvPr>
            <p:ph type="sldNum" sz="quarter" idx="12"/>
          </p:nvPr>
        </p:nvSpPr>
        <p:spPr/>
        <p:txBody>
          <a:bodyPr/>
          <a:lstStyle/>
          <a:p>
            <a:fld id="{F6B67204-FA44-2641-B8AC-095D3AE15B0D}" type="slidenum">
              <a:rPr lang="en-US" smtClean="0"/>
              <a:t>‹#›</a:t>
            </a:fld>
            <a:endParaRPr lang="en-US"/>
          </a:p>
        </p:txBody>
      </p:sp>
    </p:spTree>
    <p:extLst>
      <p:ext uri="{BB962C8B-B14F-4D97-AF65-F5344CB8AC3E}">
        <p14:creationId xmlns:p14="http://schemas.microsoft.com/office/powerpoint/2010/main" val="587905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C4A14-4B2A-664E-B08F-D7FF879A4E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8B0149-7E80-8C4C-8B6B-6C7C79224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460604-FB94-B749-84FA-D886A394EF2D}"/>
              </a:ext>
            </a:extLst>
          </p:cNvPr>
          <p:cNvSpPr>
            <a:spLocks noGrp="1"/>
          </p:cNvSpPr>
          <p:nvPr>
            <p:ph type="dt" sz="half" idx="10"/>
          </p:nvPr>
        </p:nvSpPr>
        <p:spPr/>
        <p:txBody>
          <a:bodyPr/>
          <a:lstStyle/>
          <a:p>
            <a:fld id="{D473BB22-739B-4643-B37A-8C2AB51829B2}" type="datetimeFigureOut">
              <a:rPr lang="en-US" smtClean="0"/>
              <a:t>7/30/2020</a:t>
            </a:fld>
            <a:endParaRPr lang="en-US"/>
          </a:p>
        </p:txBody>
      </p:sp>
      <p:sp>
        <p:nvSpPr>
          <p:cNvPr id="5" name="Footer Placeholder 4">
            <a:extLst>
              <a:ext uri="{FF2B5EF4-FFF2-40B4-BE49-F238E27FC236}">
                <a16:creationId xmlns:a16="http://schemas.microsoft.com/office/drawing/2014/main" id="{E6FD1ED9-BEDA-3342-B516-3431C092D1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1836C-657F-354A-8327-2A2070045A91}"/>
              </a:ext>
            </a:extLst>
          </p:cNvPr>
          <p:cNvSpPr>
            <a:spLocks noGrp="1"/>
          </p:cNvSpPr>
          <p:nvPr>
            <p:ph type="sldNum" sz="quarter" idx="12"/>
          </p:nvPr>
        </p:nvSpPr>
        <p:spPr/>
        <p:txBody>
          <a:bodyPr/>
          <a:lstStyle/>
          <a:p>
            <a:fld id="{F6B67204-FA44-2641-B8AC-095D3AE15B0D}" type="slidenum">
              <a:rPr lang="en-US" smtClean="0"/>
              <a:t>‹#›</a:t>
            </a:fld>
            <a:endParaRPr lang="en-US"/>
          </a:p>
        </p:txBody>
      </p:sp>
    </p:spTree>
    <p:extLst>
      <p:ext uri="{BB962C8B-B14F-4D97-AF65-F5344CB8AC3E}">
        <p14:creationId xmlns:p14="http://schemas.microsoft.com/office/powerpoint/2010/main" val="727321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A5870-B1C5-624D-8C9F-EA70353ED2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17CE12-43E6-A34B-96B8-40175F6FD7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012DB-269E-EC49-8A94-773B27A7EA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58E09F-DA24-234A-9811-5AE097FE9194}"/>
              </a:ext>
            </a:extLst>
          </p:cNvPr>
          <p:cNvSpPr>
            <a:spLocks noGrp="1"/>
          </p:cNvSpPr>
          <p:nvPr>
            <p:ph type="dt" sz="half" idx="10"/>
          </p:nvPr>
        </p:nvSpPr>
        <p:spPr/>
        <p:txBody>
          <a:bodyPr/>
          <a:lstStyle/>
          <a:p>
            <a:fld id="{D473BB22-739B-4643-B37A-8C2AB51829B2}" type="datetimeFigureOut">
              <a:rPr lang="en-US" smtClean="0"/>
              <a:t>7/30/2020</a:t>
            </a:fld>
            <a:endParaRPr lang="en-US"/>
          </a:p>
        </p:txBody>
      </p:sp>
      <p:sp>
        <p:nvSpPr>
          <p:cNvPr id="6" name="Footer Placeholder 5">
            <a:extLst>
              <a:ext uri="{FF2B5EF4-FFF2-40B4-BE49-F238E27FC236}">
                <a16:creationId xmlns:a16="http://schemas.microsoft.com/office/drawing/2014/main" id="{ECF3623C-66B4-1743-9794-0723BDB40F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4C1550-A6CB-584D-955E-D81D0F619644}"/>
              </a:ext>
            </a:extLst>
          </p:cNvPr>
          <p:cNvSpPr>
            <a:spLocks noGrp="1"/>
          </p:cNvSpPr>
          <p:nvPr>
            <p:ph type="sldNum" sz="quarter" idx="12"/>
          </p:nvPr>
        </p:nvSpPr>
        <p:spPr/>
        <p:txBody>
          <a:bodyPr/>
          <a:lstStyle/>
          <a:p>
            <a:fld id="{F6B67204-FA44-2641-B8AC-095D3AE15B0D}" type="slidenum">
              <a:rPr lang="en-US" smtClean="0"/>
              <a:t>‹#›</a:t>
            </a:fld>
            <a:endParaRPr lang="en-US"/>
          </a:p>
        </p:txBody>
      </p:sp>
    </p:spTree>
    <p:extLst>
      <p:ext uri="{BB962C8B-B14F-4D97-AF65-F5344CB8AC3E}">
        <p14:creationId xmlns:p14="http://schemas.microsoft.com/office/powerpoint/2010/main" val="1705360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07499-034B-6A48-BA3C-036A2A8E74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28EEB5-3F09-DA4E-AE12-0C56A196CC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84BA78-7FAB-F54C-9AEE-B9F14FE782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95A274-9A3B-BF4A-8048-D69471BEB4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B3DDAD-2368-B643-916B-7E979D3A06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473A30-99C8-C044-ADC6-63C681524B82}"/>
              </a:ext>
            </a:extLst>
          </p:cNvPr>
          <p:cNvSpPr>
            <a:spLocks noGrp="1"/>
          </p:cNvSpPr>
          <p:nvPr>
            <p:ph type="dt" sz="half" idx="10"/>
          </p:nvPr>
        </p:nvSpPr>
        <p:spPr/>
        <p:txBody>
          <a:bodyPr/>
          <a:lstStyle/>
          <a:p>
            <a:fld id="{D473BB22-739B-4643-B37A-8C2AB51829B2}" type="datetimeFigureOut">
              <a:rPr lang="en-US" smtClean="0"/>
              <a:t>7/30/2020</a:t>
            </a:fld>
            <a:endParaRPr lang="en-US"/>
          </a:p>
        </p:txBody>
      </p:sp>
      <p:sp>
        <p:nvSpPr>
          <p:cNvPr id="8" name="Footer Placeholder 7">
            <a:extLst>
              <a:ext uri="{FF2B5EF4-FFF2-40B4-BE49-F238E27FC236}">
                <a16:creationId xmlns:a16="http://schemas.microsoft.com/office/drawing/2014/main" id="{9D29EA3B-F9AB-7748-B550-4D3A0ED890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5DD6B2-94B2-9B4C-9E80-68633B8E4C22}"/>
              </a:ext>
            </a:extLst>
          </p:cNvPr>
          <p:cNvSpPr>
            <a:spLocks noGrp="1"/>
          </p:cNvSpPr>
          <p:nvPr>
            <p:ph type="sldNum" sz="quarter" idx="12"/>
          </p:nvPr>
        </p:nvSpPr>
        <p:spPr/>
        <p:txBody>
          <a:bodyPr/>
          <a:lstStyle/>
          <a:p>
            <a:fld id="{F6B67204-FA44-2641-B8AC-095D3AE15B0D}" type="slidenum">
              <a:rPr lang="en-US" smtClean="0"/>
              <a:t>‹#›</a:t>
            </a:fld>
            <a:endParaRPr lang="en-US"/>
          </a:p>
        </p:txBody>
      </p:sp>
    </p:spTree>
    <p:extLst>
      <p:ext uri="{BB962C8B-B14F-4D97-AF65-F5344CB8AC3E}">
        <p14:creationId xmlns:p14="http://schemas.microsoft.com/office/powerpoint/2010/main" val="1199432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B52B-59A7-C34A-8099-460432D351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644EA9-3C26-EC4B-8950-FE159AC95F40}"/>
              </a:ext>
            </a:extLst>
          </p:cNvPr>
          <p:cNvSpPr>
            <a:spLocks noGrp="1"/>
          </p:cNvSpPr>
          <p:nvPr>
            <p:ph type="dt" sz="half" idx="10"/>
          </p:nvPr>
        </p:nvSpPr>
        <p:spPr/>
        <p:txBody>
          <a:bodyPr/>
          <a:lstStyle/>
          <a:p>
            <a:fld id="{D473BB22-739B-4643-B37A-8C2AB51829B2}" type="datetimeFigureOut">
              <a:rPr lang="en-US" smtClean="0"/>
              <a:t>7/30/2020</a:t>
            </a:fld>
            <a:endParaRPr lang="en-US"/>
          </a:p>
        </p:txBody>
      </p:sp>
      <p:sp>
        <p:nvSpPr>
          <p:cNvPr id="4" name="Footer Placeholder 3">
            <a:extLst>
              <a:ext uri="{FF2B5EF4-FFF2-40B4-BE49-F238E27FC236}">
                <a16:creationId xmlns:a16="http://schemas.microsoft.com/office/drawing/2014/main" id="{C821558F-9E3C-CE4B-9834-732A7FDA7E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E43DCE-8DED-BD4A-895C-4B880FF022C4}"/>
              </a:ext>
            </a:extLst>
          </p:cNvPr>
          <p:cNvSpPr>
            <a:spLocks noGrp="1"/>
          </p:cNvSpPr>
          <p:nvPr>
            <p:ph type="sldNum" sz="quarter" idx="12"/>
          </p:nvPr>
        </p:nvSpPr>
        <p:spPr/>
        <p:txBody>
          <a:bodyPr/>
          <a:lstStyle/>
          <a:p>
            <a:fld id="{F6B67204-FA44-2641-B8AC-095D3AE15B0D}" type="slidenum">
              <a:rPr lang="en-US" smtClean="0"/>
              <a:t>‹#›</a:t>
            </a:fld>
            <a:endParaRPr lang="en-US"/>
          </a:p>
        </p:txBody>
      </p:sp>
    </p:spTree>
    <p:extLst>
      <p:ext uri="{BB962C8B-B14F-4D97-AF65-F5344CB8AC3E}">
        <p14:creationId xmlns:p14="http://schemas.microsoft.com/office/powerpoint/2010/main" val="3228785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C8535F-B617-0B4B-8649-A125A9AF1A74}"/>
              </a:ext>
            </a:extLst>
          </p:cNvPr>
          <p:cNvSpPr>
            <a:spLocks noGrp="1"/>
          </p:cNvSpPr>
          <p:nvPr>
            <p:ph type="dt" sz="half" idx="10"/>
          </p:nvPr>
        </p:nvSpPr>
        <p:spPr/>
        <p:txBody>
          <a:bodyPr/>
          <a:lstStyle/>
          <a:p>
            <a:fld id="{D473BB22-739B-4643-B37A-8C2AB51829B2}" type="datetimeFigureOut">
              <a:rPr lang="en-US" smtClean="0"/>
              <a:t>7/30/2020</a:t>
            </a:fld>
            <a:endParaRPr lang="en-US"/>
          </a:p>
        </p:txBody>
      </p:sp>
      <p:sp>
        <p:nvSpPr>
          <p:cNvPr id="3" name="Footer Placeholder 2">
            <a:extLst>
              <a:ext uri="{FF2B5EF4-FFF2-40B4-BE49-F238E27FC236}">
                <a16:creationId xmlns:a16="http://schemas.microsoft.com/office/drawing/2014/main" id="{25BCE854-88C4-8F45-A0AA-53E60F5542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34C941-B11B-9442-94EA-FEEA37579B50}"/>
              </a:ext>
            </a:extLst>
          </p:cNvPr>
          <p:cNvSpPr>
            <a:spLocks noGrp="1"/>
          </p:cNvSpPr>
          <p:nvPr>
            <p:ph type="sldNum" sz="quarter" idx="12"/>
          </p:nvPr>
        </p:nvSpPr>
        <p:spPr/>
        <p:txBody>
          <a:bodyPr/>
          <a:lstStyle/>
          <a:p>
            <a:fld id="{F6B67204-FA44-2641-B8AC-095D3AE15B0D}" type="slidenum">
              <a:rPr lang="en-US" smtClean="0"/>
              <a:t>‹#›</a:t>
            </a:fld>
            <a:endParaRPr lang="en-US"/>
          </a:p>
        </p:txBody>
      </p:sp>
    </p:spTree>
    <p:extLst>
      <p:ext uri="{BB962C8B-B14F-4D97-AF65-F5344CB8AC3E}">
        <p14:creationId xmlns:p14="http://schemas.microsoft.com/office/powerpoint/2010/main" val="229212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64CB6-6041-9049-A2A2-940041FBB3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2AC599-1577-A74B-9596-C4388E9DE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BFAA02-CA75-1C4D-8E7C-4EAF1FBF4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495D99-1535-F04E-A1DB-E114130BABAE}"/>
              </a:ext>
            </a:extLst>
          </p:cNvPr>
          <p:cNvSpPr>
            <a:spLocks noGrp="1"/>
          </p:cNvSpPr>
          <p:nvPr>
            <p:ph type="dt" sz="half" idx="10"/>
          </p:nvPr>
        </p:nvSpPr>
        <p:spPr/>
        <p:txBody>
          <a:bodyPr/>
          <a:lstStyle/>
          <a:p>
            <a:fld id="{D473BB22-739B-4643-B37A-8C2AB51829B2}" type="datetimeFigureOut">
              <a:rPr lang="en-US" smtClean="0"/>
              <a:t>7/30/2020</a:t>
            </a:fld>
            <a:endParaRPr lang="en-US"/>
          </a:p>
        </p:txBody>
      </p:sp>
      <p:sp>
        <p:nvSpPr>
          <p:cNvPr id="6" name="Footer Placeholder 5">
            <a:extLst>
              <a:ext uri="{FF2B5EF4-FFF2-40B4-BE49-F238E27FC236}">
                <a16:creationId xmlns:a16="http://schemas.microsoft.com/office/drawing/2014/main" id="{8D225FF7-8CAB-0440-949F-A3F3832400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BF68E5-9E85-7C46-A051-A74C9B70622D}"/>
              </a:ext>
            </a:extLst>
          </p:cNvPr>
          <p:cNvSpPr>
            <a:spLocks noGrp="1"/>
          </p:cNvSpPr>
          <p:nvPr>
            <p:ph type="sldNum" sz="quarter" idx="12"/>
          </p:nvPr>
        </p:nvSpPr>
        <p:spPr/>
        <p:txBody>
          <a:bodyPr/>
          <a:lstStyle/>
          <a:p>
            <a:fld id="{F6B67204-FA44-2641-B8AC-095D3AE15B0D}" type="slidenum">
              <a:rPr lang="en-US" smtClean="0"/>
              <a:t>‹#›</a:t>
            </a:fld>
            <a:endParaRPr lang="en-US"/>
          </a:p>
        </p:txBody>
      </p:sp>
    </p:spTree>
    <p:extLst>
      <p:ext uri="{BB962C8B-B14F-4D97-AF65-F5344CB8AC3E}">
        <p14:creationId xmlns:p14="http://schemas.microsoft.com/office/powerpoint/2010/main" val="1833645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FD881-7FE6-D445-9237-5C0DBA93E2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53262B-1627-E74E-803F-0E3E5F33DB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5C11E1-D3D0-CC43-A864-8C8748944A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7987AF-3F8A-A740-A8F0-0825DC618777}"/>
              </a:ext>
            </a:extLst>
          </p:cNvPr>
          <p:cNvSpPr>
            <a:spLocks noGrp="1"/>
          </p:cNvSpPr>
          <p:nvPr>
            <p:ph type="dt" sz="half" idx="10"/>
          </p:nvPr>
        </p:nvSpPr>
        <p:spPr/>
        <p:txBody>
          <a:bodyPr/>
          <a:lstStyle/>
          <a:p>
            <a:fld id="{D473BB22-739B-4643-B37A-8C2AB51829B2}" type="datetimeFigureOut">
              <a:rPr lang="en-US" smtClean="0"/>
              <a:t>7/30/2020</a:t>
            </a:fld>
            <a:endParaRPr lang="en-US"/>
          </a:p>
        </p:txBody>
      </p:sp>
      <p:sp>
        <p:nvSpPr>
          <p:cNvPr id="6" name="Footer Placeholder 5">
            <a:extLst>
              <a:ext uri="{FF2B5EF4-FFF2-40B4-BE49-F238E27FC236}">
                <a16:creationId xmlns:a16="http://schemas.microsoft.com/office/drawing/2014/main" id="{FAE94B17-3FA8-6149-99FB-8A78D133B3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C7F51F-2A7D-B042-B23C-8FB6AFC32F76}"/>
              </a:ext>
            </a:extLst>
          </p:cNvPr>
          <p:cNvSpPr>
            <a:spLocks noGrp="1"/>
          </p:cNvSpPr>
          <p:nvPr>
            <p:ph type="sldNum" sz="quarter" idx="12"/>
          </p:nvPr>
        </p:nvSpPr>
        <p:spPr/>
        <p:txBody>
          <a:bodyPr/>
          <a:lstStyle/>
          <a:p>
            <a:fld id="{F6B67204-FA44-2641-B8AC-095D3AE15B0D}" type="slidenum">
              <a:rPr lang="en-US" smtClean="0"/>
              <a:t>‹#›</a:t>
            </a:fld>
            <a:endParaRPr lang="en-US"/>
          </a:p>
        </p:txBody>
      </p:sp>
    </p:spTree>
    <p:extLst>
      <p:ext uri="{BB962C8B-B14F-4D97-AF65-F5344CB8AC3E}">
        <p14:creationId xmlns:p14="http://schemas.microsoft.com/office/powerpoint/2010/main" val="4087586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F9F5A2-FFB2-0649-B9CE-807776D24D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FAD58E-61F1-8D4D-9BEB-729C5B0082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73173-F558-9947-8D43-8B5AE5184B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3BB22-739B-4643-B37A-8C2AB51829B2}" type="datetimeFigureOut">
              <a:rPr lang="en-US" smtClean="0"/>
              <a:t>7/30/2020</a:t>
            </a:fld>
            <a:endParaRPr lang="en-US"/>
          </a:p>
        </p:txBody>
      </p:sp>
      <p:sp>
        <p:nvSpPr>
          <p:cNvPr id="5" name="Footer Placeholder 4">
            <a:extLst>
              <a:ext uri="{FF2B5EF4-FFF2-40B4-BE49-F238E27FC236}">
                <a16:creationId xmlns:a16="http://schemas.microsoft.com/office/drawing/2014/main" id="{C09FCF6E-1575-0A4D-BE76-C0F0BBD97A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39BB80-930C-6247-8D3D-DD39EBF820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B67204-FA44-2641-B8AC-095D3AE15B0D}" type="slidenum">
              <a:rPr lang="en-US" smtClean="0"/>
              <a:t>‹#›</a:t>
            </a:fld>
            <a:endParaRPr lang="en-US"/>
          </a:p>
        </p:txBody>
      </p:sp>
    </p:spTree>
    <p:extLst>
      <p:ext uri="{BB962C8B-B14F-4D97-AF65-F5344CB8AC3E}">
        <p14:creationId xmlns:p14="http://schemas.microsoft.com/office/powerpoint/2010/main" val="96857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omments" Target="../comments/comment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omments" Target="../comments/comment9.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comments" Target="../comments/comment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omments" Target="../comments/comment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comments" Target="../comments/commen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omments" Target="../comments/comment13.xml"/><Relationship Id="rId4" Type="http://schemas.openxmlformats.org/officeDocument/2006/relationships/image" Target="../media/image16.sv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comments" Target="../comments/comment14.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15.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comments" Target="../comments/comment16.xml"/></Relationships>
</file>

<file path=ppt/slides/_rels/slide24.xml.rels><?xml version="1.0" encoding="UTF-8" standalone="yes"?>
<Relationships xmlns="http://schemas.openxmlformats.org/package/2006/relationships"><Relationship Id="rId2" Type="http://schemas.openxmlformats.org/officeDocument/2006/relationships/comments" Target="../comments/comment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comments" Target="../comments/comment18.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diagramLayout" Target="../diagrams/layout4.xml"/><Relationship Id="rId7" Type="http://schemas.openxmlformats.org/officeDocument/2006/relationships/image" Target="../media/image1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comments" Target="../comments/comment19.xml"/></Relationships>
</file>

<file path=ppt/slides/_rels/slide27.xml.rels><?xml version="1.0" encoding="UTF-8" standalone="yes"?>
<Relationships xmlns="http://schemas.openxmlformats.org/package/2006/relationships"><Relationship Id="rId2" Type="http://schemas.openxmlformats.org/officeDocument/2006/relationships/comments" Target="../comments/comment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notesSlide" Target="../notesSlides/notesSlide5.xml"/><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comments" Target="../comments/comment21.xml"/></Relationships>
</file>

<file path=ppt/slides/_rels/slide29.xml.rels><?xml version="1.0" encoding="UTF-8" standalone="yes"?>
<Relationships xmlns="http://schemas.openxmlformats.org/package/2006/relationships"><Relationship Id="rId2" Type="http://schemas.openxmlformats.org/officeDocument/2006/relationships/comments" Target="../comments/comment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comments" Target="../comments/comment23.xml"/><Relationship Id="rId4" Type="http://schemas.openxmlformats.org/officeDocument/2006/relationships/image" Target="../media/image16.svg"/></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comments" Target="../comments/comment24.xml"/></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25.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notesSlide" Target="../notesSlides/notesSlide6.xml"/><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 Id="rId14" Type="http://schemas.openxmlformats.org/officeDocument/2006/relationships/comments" Target="../comments/comment26.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27.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omments" Target="../comments/comment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29.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omments" Target="../comments/comment30.xml"/></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comments" Target="../comments/comment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comments" Target="../comments/comment32.xml"/></Relationships>
</file>

<file path=ppt/slides/_rels/slide4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9.xml"/><Relationship Id="rId7" Type="http://schemas.openxmlformats.org/officeDocument/2006/relationships/diagramColors" Target="../diagrams/colors9.xml"/><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diagramQuickStyle" Target="../diagrams/quickStyle9.xml"/><Relationship Id="rId11" Type="http://schemas.openxmlformats.org/officeDocument/2006/relationships/comments" Target="../comments/comment33.xml"/><Relationship Id="rId5" Type="http://schemas.openxmlformats.org/officeDocument/2006/relationships/diagramLayout" Target="../diagrams/layout9.xml"/><Relationship Id="rId10" Type="http://schemas.openxmlformats.org/officeDocument/2006/relationships/image" Target="../media/image28.png"/><Relationship Id="rId4" Type="http://schemas.openxmlformats.org/officeDocument/2006/relationships/diagramData" Target="../diagrams/data9.xml"/><Relationship Id="rId9" Type="http://schemas.openxmlformats.org/officeDocument/2006/relationships/image" Target="../media/image27.png"/></Relationships>
</file>

<file path=ppt/slides/_rels/slide4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10.xml"/><Relationship Id="rId7" Type="http://schemas.openxmlformats.org/officeDocument/2006/relationships/diagramColors" Target="../diagrams/colors10.xml"/><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diagramQuickStyle" Target="../diagrams/quickStyle10.xml"/><Relationship Id="rId11" Type="http://schemas.openxmlformats.org/officeDocument/2006/relationships/comments" Target="../comments/comment34.xml"/><Relationship Id="rId5" Type="http://schemas.openxmlformats.org/officeDocument/2006/relationships/diagramLayout" Target="../diagrams/layout10.xml"/><Relationship Id="rId10" Type="http://schemas.openxmlformats.org/officeDocument/2006/relationships/image" Target="../media/image30.png"/><Relationship Id="rId4" Type="http://schemas.openxmlformats.org/officeDocument/2006/relationships/diagramData" Target="../diagrams/data10.xml"/><Relationship Id="rId9" Type="http://schemas.openxmlformats.org/officeDocument/2006/relationships/image" Target="../media/image29.png"/></Relationships>
</file>

<file path=ppt/slides/_rels/slide4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11.xml"/><Relationship Id="rId7" Type="http://schemas.openxmlformats.org/officeDocument/2006/relationships/diagramColors" Target="../diagrams/colors1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comments" Target="../comments/comment35.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omments" Target="../comments/comment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133DCD-1960-F542-9304-CDF3BC06430D}"/>
              </a:ext>
            </a:extLst>
          </p:cNvPr>
          <p:cNvSpPr>
            <a:spLocks noGrp="1"/>
          </p:cNvSpPr>
          <p:nvPr>
            <p:ph type="title"/>
          </p:nvPr>
        </p:nvSpPr>
        <p:spPr>
          <a:xfrm>
            <a:off x="780175" y="627564"/>
            <a:ext cx="10469461" cy="1325563"/>
          </a:xfrm>
        </p:spPr>
        <p:txBody>
          <a:bodyPr>
            <a:noAutofit/>
          </a:bodyPr>
          <a:lstStyle/>
          <a:p>
            <a:r>
              <a:rPr lang="en-US" sz="5400" b="1" i="1" dirty="0"/>
              <a:t>Welcome to the LARC </a:t>
            </a:r>
            <a:r>
              <a:rPr lang="en-US" sz="5400" i="1" dirty="0"/>
              <a:t>Webinar</a:t>
            </a:r>
            <a:endParaRPr lang="en-US" sz="5400" b="1" i="1" dirty="0"/>
          </a:p>
        </p:txBody>
      </p:sp>
      <p:sp>
        <p:nvSpPr>
          <p:cNvPr id="5" name="Content Placeholder 4">
            <a:extLst>
              <a:ext uri="{FF2B5EF4-FFF2-40B4-BE49-F238E27FC236}">
                <a16:creationId xmlns:a16="http://schemas.microsoft.com/office/drawing/2014/main" id="{E701423F-235F-FA47-92F5-65F7D0EEDD45}"/>
              </a:ext>
            </a:extLst>
          </p:cNvPr>
          <p:cNvSpPr>
            <a:spLocks noGrp="1"/>
          </p:cNvSpPr>
          <p:nvPr>
            <p:ph idx="1"/>
          </p:nvPr>
        </p:nvSpPr>
        <p:spPr>
          <a:xfrm>
            <a:off x="942364" y="1881932"/>
            <a:ext cx="7596510" cy="4529027"/>
          </a:xfrm>
        </p:spPr>
        <p:txBody>
          <a:bodyPr anchor="ctr">
            <a:normAutofit lnSpcReduction="10000"/>
          </a:bodyPr>
          <a:lstStyle/>
          <a:p>
            <a:pPr marL="0" indent="0">
              <a:buNone/>
            </a:pPr>
            <a:r>
              <a:rPr lang="en-US" sz="4000" dirty="0"/>
              <a:t>Please sign-in in the “Chat Box”, include:</a:t>
            </a:r>
          </a:p>
          <a:p>
            <a:pPr lvl="1"/>
            <a:r>
              <a:rPr lang="en-US" sz="3600" dirty="0"/>
              <a:t>Your Name </a:t>
            </a:r>
          </a:p>
          <a:p>
            <a:pPr lvl="1"/>
            <a:r>
              <a:rPr lang="en-US" sz="3600" dirty="0"/>
              <a:t>Organization </a:t>
            </a:r>
          </a:p>
          <a:p>
            <a:pPr lvl="1"/>
            <a:r>
              <a:rPr lang="en-US" sz="3600" dirty="0"/>
              <a:t>Site/s where you work or coach</a:t>
            </a:r>
          </a:p>
          <a:p>
            <a:pPr marL="457200" lvl="1" indent="0">
              <a:buNone/>
            </a:pPr>
            <a:endParaRPr lang="en-US" sz="3600" dirty="0"/>
          </a:p>
          <a:p>
            <a:pPr marL="0" indent="0">
              <a:buNone/>
            </a:pPr>
            <a:r>
              <a:rPr lang="en-US" sz="4000" dirty="0"/>
              <a:t>Please rename yourself with your actual name or facility name</a:t>
            </a:r>
          </a:p>
        </p:txBody>
      </p:sp>
      <p:pic>
        <p:nvPicPr>
          <p:cNvPr id="9" name="Graphic 8" descr="Speech">
            <a:extLst>
              <a:ext uri="{FF2B5EF4-FFF2-40B4-BE49-F238E27FC236}">
                <a16:creationId xmlns:a16="http://schemas.microsoft.com/office/drawing/2014/main" id="{D4A69497-844E-4EBB-9551-B76B35910A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92568" y="1325356"/>
            <a:ext cx="2403374" cy="2403374"/>
          </a:xfrm>
          <a:prstGeom prst="rect">
            <a:avLst/>
          </a:prstGeom>
        </p:spPr>
      </p:pic>
      <p:pic>
        <p:nvPicPr>
          <p:cNvPr id="2" name="Picture 1">
            <a:extLst>
              <a:ext uri="{FF2B5EF4-FFF2-40B4-BE49-F238E27FC236}">
                <a16:creationId xmlns:a16="http://schemas.microsoft.com/office/drawing/2014/main" id="{6AFC9770-C526-724E-BA79-32E39FB9D101}"/>
              </a:ext>
            </a:extLst>
          </p:cNvPr>
          <p:cNvPicPr>
            <a:picLocks noChangeAspect="1"/>
          </p:cNvPicPr>
          <p:nvPr/>
        </p:nvPicPr>
        <p:blipFill>
          <a:blip r:embed="rId4"/>
          <a:stretch>
            <a:fillRect/>
          </a:stretch>
        </p:blipFill>
        <p:spPr>
          <a:xfrm>
            <a:off x="8059012" y="3612414"/>
            <a:ext cx="3886391" cy="2725093"/>
          </a:xfrm>
          <a:prstGeom prst="rect">
            <a:avLst/>
          </a:prstGeom>
        </p:spPr>
      </p:pic>
    </p:spTree>
    <p:extLst>
      <p:ext uri="{BB962C8B-B14F-4D97-AF65-F5344CB8AC3E}">
        <p14:creationId xmlns:p14="http://schemas.microsoft.com/office/powerpoint/2010/main" val="2894473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504497"/>
            <a:ext cx="9212317" cy="1250732"/>
          </a:xfrm>
        </p:spPr>
        <p:txBody>
          <a:bodyPr/>
          <a:lstStyle/>
          <a:p>
            <a:r>
              <a:rPr lang="en-US" sz="5400" dirty="0">
                <a:solidFill>
                  <a:srgbClr val="FF0000"/>
                </a:solidFill>
                <a:effectLst>
                  <a:outerShdw blurRad="38100" dist="38100" dir="2700000" algn="tl">
                    <a:srgbClr val="000000">
                      <a:alpha val="43137"/>
                    </a:srgbClr>
                  </a:outerShdw>
                </a:effectLst>
              </a:rPr>
              <a:t>The Story of Our Project</a:t>
            </a:r>
          </a:p>
        </p:txBody>
      </p:sp>
      <p:sp>
        <p:nvSpPr>
          <p:cNvPr id="2" name="Slide Number Placeholder 1"/>
          <p:cNvSpPr>
            <a:spLocks noGrp="1"/>
          </p:cNvSpPr>
          <p:nvPr>
            <p:ph type="sldNum" sz="quarter" idx="12"/>
          </p:nvPr>
        </p:nvSpPr>
        <p:spPr/>
        <p:txBody>
          <a:bodyPr/>
          <a:lstStyle/>
          <a:p>
            <a:fld id="{FB2A763F-E5B9-436E-BBED-1AE01C6D1512}" type="slidenum">
              <a:rPr lang="en-US" smtClean="0"/>
              <a:pPr/>
              <a:t>10</a:t>
            </a:fld>
            <a:endParaRPr lang="en-US"/>
          </a:p>
        </p:txBody>
      </p:sp>
      <p:sp>
        <p:nvSpPr>
          <p:cNvPr id="4" name="TextBox 3"/>
          <p:cNvSpPr txBox="1"/>
          <p:nvPr/>
        </p:nvSpPr>
        <p:spPr>
          <a:xfrm>
            <a:off x="982715" y="1755229"/>
            <a:ext cx="9913883" cy="2677656"/>
          </a:xfrm>
          <a:prstGeom prst="rect">
            <a:avLst/>
          </a:prstGeom>
          <a:noFill/>
        </p:spPr>
        <p:txBody>
          <a:bodyPr wrap="square" rtlCol="0">
            <a:spAutoFit/>
          </a:bodyPr>
          <a:lstStyle/>
          <a:p>
            <a:r>
              <a:rPr lang="en-US" sz="2800" b="1" dirty="0" err="1"/>
              <a:t>Wakunda</a:t>
            </a:r>
            <a:r>
              <a:rPr lang="en-US" sz="2800" b="1" dirty="0"/>
              <a:t> has a catchment area that has a OI/ART population </a:t>
            </a:r>
            <a:r>
              <a:rPr lang="en-US" sz="2800" b="1" dirty="0">
                <a:highlight>
                  <a:srgbClr val="FFFF00"/>
                </a:highlight>
              </a:rPr>
              <a:t>4486</a:t>
            </a:r>
            <a:r>
              <a:rPr lang="en-US" sz="2800" b="1" dirty="0"/>
              <a:t> clients active on ART as of December 2019. We offer  a wide range of services to the </a:t>
            </a:r>
          </a:p>
          <a:p>
            <a:r>
              <a:rPr lang="en-US" sz="2800" b="1" dirty="0"/>
              <a:t>general populace, ranging from MNCH,PMTCT,HTS,OI/ART</a:t>
            </a:r>
          </a:p>
          <a:p>
            <a:r>
              <a:rPr lang="en-US" sz="2800" b="1" dirty="0"/>
              <a:t>Our aim is to improve the utilization of the Viral Load Test documentation in Patient files In the management of PLHIV.</a:t>
            </a:r>
          </a:p>
        </p:txBody>
      </p:sp>
    </p:spTree>
    <p:extLst>
      <p:ext uri="{BB962C8B-B14F-4D97-AF65-F5344CB8AC3E}">
        <p14:creationId xmlns:p14="http://schemas.microsoft.com/office/powerpoint/2010/main" val="277628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8030" y="783409"/>
            <a:ext cx="8575939" cy="754856"/>
          </a:xfrm>
        </p:spPr>
        <p:txBody>
          <a:bodyPr>
            <a:noAutofit/>
          </a:bodyPr>
          <a:lstStyle/>
          <a:p>
            <a:r>
              <a:rPr lang="en-US" sz="5400" dirty="0">
                <a:solidFill>
                  <a:srgbClr val="FF0000"/>
                </a:solidFill>
                <a:effectLst>
                  <a:outerShdw blurRad="38100" dist="38100" dir="2700000" algn="tl">
                    <a:srgbClr val="000000">
                      <a:alpha val="43137"/>
                    </a:srgbClr>
                  </a:outerShdw>
                </a:effectLst>
              </a:rPr>
              <a:t>Project Summary</a:t>
            </a:r>
          </a:p>
        </p:txBody>
      </p:sp>
      <p:graphicFrame>
        <p:nvGraphicFramePr>
          <p:cNvPr id="4" name="Content Placeholder 3"/>
          <p:cNvGraphicFramePr>
            <a:graphicFrameLocks noGrp="1"/>
          </p:cNvGraphicFramePr>
          <p:nvPr>
            <p:ph idx="1"/>
          </p:nvPr>
        </p:nvGraphicFramePr>
        <p:xfrm>
          <a:off x="624841" y="1783080"/>
          <a:ext cx="10942319" cy="4185920"/>
        </p:xfrm>
        <a:graphic>
          <a:graphicData uri="http://schemas.openxmlformats.org/drawingml/2006/table">
            <a:tbl>
              <a:tblPr firstRow="1" bandRow="1">
                <a:tableStyleId>{7E9639D4-E3E2-4D34-9284-5A2195B3D0D7}</a:tableStyleId>
              </a:tblPr>
              <a:tblGrid>
                <a:gridCol w="3102456">
                  <a:extLst>
                    <a:ext uri="{9D8B030D-6E8A-4147-A177-3AD203B41FA5}">
                      <a16:colId xmlns:a16="http://schemas.microsoft.com/office/drawing/2014/main" val="20000"/>
                    </a:ext>
                  </a:extLst>
                </a:gridCol>
                <a:gridCol w="4926092">
                  <a:extLst>
                    <a:ext uri="{9D8B030D-6E8A-4147-A177-3AD203B41FA5}">
                      <a16:colId xmlns:a16="http://schemas.microsoft.com/office/drawing/2014/main" val="20001"/>
                    </a:ext>
                  </a:extLst>
                </a:gridCol>
                <a:gridCol w="2913771">
                  <a:extLst>
                    <a:ext uri="{9D8B030D-6E8A-4147-A177-3AD203B41FA5}">
                      <a16:colId xmlns:a16="http://schemas.microsoft.com/office/drawing/2014/main" val="20002"/>
                    </a:ext>
                  </a:extLst>
                </a:gridCol>
              </a:tblGrid>
              <a:tr h="754440">
                <a:tc>
                  <a:txBody>
                    <a:bodyPr/>
                    <a:lstStyle/>
                    <a:p>
                      <a:pPr algn="ctr"/>
                      <a:r>
                        <a:rPr lang="en-US" sz="1600" dirty="0"/>
                        <a:t>What</a:t>
                      </a:r>
                      <a:r>
                        <a:rPr lang="en-US" sz="1600" baseline="0" dirty="0"/>
                        <a:t> are we trying to accomplish?</a:t>
                      </a:r>
                      <a:endParaRPr lang="en-US" sz="16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How will we know if a change is an improvement?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What change will we make that will result in an improvement?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31480">
                <a:tc>
                  <a:txBody>
                    <a:bodyPr/>
                    <a:lstStyle/>
                    <a:p>
                      <a:r>
                        <a:rPr lang="en-US" sz="1800" b="1" dirty="0">
                          <a:latin typeface="Times New Roman" charset="0"/>
                          <a:ea typeface="Times New Roman" charset="0"/>
                        </a:rPr>
                        <a:t>Viral Load result documented in the Patient Care Booklet </a:t>
                      </a:r>
                    </a:p>
                    <a:p>
                      <a:endParaRPr lang="en-US" sz="1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u="sng" dirty="0">
                          <a:solidFill>
                            <a:srgbClr val="FF0000"/>
                          </a:solidFill>
                        </a:rPr>
                        <a:t>AIM Statement </a:t>
                      </a:r>
                    </a:p>
                    <a:p>
                      <a:pPr marL="257175" indent="-257175">
                        <a:buFont typeface="Wingdings" charset="2"/>
                        <a:buChar char="v"/>
                      </a:pPr>
                      <a:r>
                        <a:rPr lang="en-US" sz="2400" b="1" dirty="0">
                          <a:latin typeface="Times New Roman" panose="02020603050405020304" pitchFamily="18" charset="0"/>
                          <a:cs typeface="Times New Roman" panose="02020603050405020304" pitchFamily="18" charset="0"/>
                        </a:rPr>
                        <a:t>Improve</a:t>
                      </a:r>
                      <a:r>
                        <a:rPr lang="en-US" sz="18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ea typeface="Times New Roman" charset="0"/>
                          <a:cs typeface="Times New Roman" panose="02020603050405020304" pitchFamily="18" charset="0"/>
                        </a:rPr>
                        <a:t>VL results documented in the patient care booklet  from </a:t>
                      </a:r>
                      <a:r>
                        <a:rPr lang="en-US" sz="2000" b="1" dirty="0">
                          <a:highlight>
                            <a:srgbClr val="FFFF00"/>
                          </a:highlight>
                          <a:latin typeface="Times New Roman" panose="02020603050405020304" pitchFamily="18" charset="0"/>
                          <a:ea typeface="Times New Roman" charset="0"/>
                          <a:cs typeface="Times New Roman" panose="02020603050405020304" pitchFamily="18" charset="0"/>
                        </a:rPr>
                        <a:t>16%</a:t>
                      </a:r>
                      <a:r>
                        <a:rPr lang="en-US" sz="2000" b="1" dirty="0">
                          <a:latin typeface="Times New Roman" panose="02020603050405020304" pitchFamily="18" charset="0"/>
                          <a:ea typeface="Times New Roman" charset="0"/>
                          <a:cs typeface="Times New Roman" panose="02020603050405020304" pitchFamily="18" charset="0"/>
                        </a:rPr>
                        <a:t> to 95% by  22 January 2020</a:t>
                      </a:r>
                    </a:p>
                    <a:p>
                      <a:endParaRPr lang="en-US" sz="1800" dirty="0">
                        <a:latin typeface="Times New Roman" panose="02020603050405020304" pitchFamily="18" charset="0"/>
                        <a:cs typeface="Times New Roman" panose="02020603050405020304" pitchFamily="18" charset="0"/>
                      </a:endParaRPr>
                    </a:p>
                    <a:p>
                      <a:endParaRPr lang="en-US" sz="1800" dirty="0"/>
                    </a:p>
                    <a:p>
                      <a:r>
                        <a:rPr lang="en-US" sz="1800" b="1" u="sng" dirty="0">
                          <a:solidFill>
                            <a:srgbClr val="FF0000"/>
                          </a:solidFill>
                        </a:rPr>
                        <a:t>Aim Statement </a:t>
                      </a:r>
                    </a:p>
                    <a:p>
                      <a:r>
                        <a:rPr lang="en-US" sz="1800" b="1" u="none" dirty="0">
                          <a:solidFill>
                            <a:schemeClr val="tx1"/>
                          </a:solidFill>
                          <a:latin typeface="Times New Roman" panose="02020603050405020304" pitchFamily="18" charset="0"/>
                          <a:cs typeface="Times New Roman" panose="02020603050405020304" pitchFamily="18" charset="0"/>
                        </a:rPr>
                        <a:t>To</a:t>
                      </a:r>
                      <a:r>
                        <a:rPr lang="en-US" sz="1800" b="1" u="none" baseline="0" dirty="0">
                          <a:solidFill>
                            <a:schemeClr val="tx1"/>
                          </a:solidFill>
                          <a:latin typeface="Times New Roman" panose="02020603050405020304" pitchFamily="18" charset="0"/>
                          <a:cs typeface="Times New Roman" panose="02020603050405020304" pitchFamily="18" charset="0"/>
                        </a:rPr>
                        <a:t> improve High viral load patients cared according to guidelines from </a:t>
                      </a:r>
                      <a:r>
                        <a:rPr lang="en-US" sz="1800" b="1" u="none" baseline="0" dirty="0">
                          <a:solidFill>
                            <a:schemeClr val="tx1"/>
                          </a:solidFill>
                          <a:highlight>
                            <a:srgbClr val="FFFF00"/>
                          </a:highlight>
                          <a:latin typeface="Times New Roman" panose="02020603050405020304" pitchFamily="18" charset="0"/>
                          <a:cs typeface="Times New Roman" panose="02020603050405020304" pitchFamily="18" charset="0"/>
                        </a:rPr>
                        <a:t>75 %</a:t>
                      </a:r>
                      <a:r>
                        <a:rPr lang="en-US" sz="1800" b="1" u="none" baseline="0" dirty="0">
                          <a:solidFill>
                            <a:schemeClr val="tx1"/>
                          </a:solidFill>
                          <a:latin typeface="Times New Roman" panose="02020603050405020304" pitchFamily="18" charset="0"/>
                          <a:cs typeface="Times New Roman" panose="02020603050405020304" pitchFamily="18" charset="0"/>
                        </a:rPr>
                        <a:t> to 98 % by 15 Nov 2020</a:t>
                      </a:r>
                      <a:endParaRPr lang="en-US" sz="1800" b="1" u="none"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aseline="0" dirty="0"/>
                        <a:t>Intervention</a:t>
                      </a:r>
                    </a:p>
                    <a:p>
                      <a:pPr algn="ctr"/>
                      <a:r>
                        <a:rPr lang="en-US" sz="1800" baseline="0" dirty="0">
                          <a:solidFill>
                            <a:schemeClr val="accent2"/>
                          </a:solidFill>
                        </a:rPr>
                        <a:t>(Describe the key elements of your new process/intervention</a:t>
                      </a:r>
                    </a:p>
                    <a:p>
                      <a:pPr algn="ctr"/>
                      <a:r>
                        <a:rPr lang="en-US" sz="1800" baseline="0" dirty="0">
                          <a:solidFill>
                            <a:srgbClr val="FF0000"/>
                          </a:solidFill>
                        </a:rPr>
                        <a:t>DO NOT complete until LS #2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Slide Number Placeholder 2"/>
          <p:cNvSpPr>
            <a:spLocks noGrp="1"/>
          </p:cNvSpPr>
          <p:nvPr>
            <p:ph type="sldNum" sz="quarter" idx="12"/>
          </p:nvPr>
        </p:nvSpPr>
        <p:spPr/>
        <p:txBody>
          <a:bodyPr/>
          <a:lstStyle/>
          <a:p>
            <a:fld id="{FB2A763F-E5B9-436E-BBED-1AE01C6D1512}" type="slidenum">
              <a:rPr lang="en-US" smtClean="0"/>
              <a:pPr/>
              <a:t>11</a:t>
            </a:fld>
            <a:endParaRPr lang="en-US"/>
          </a:p>
        </p:txBody>
      </p:sp>
      <p:cxnSp>
        <p:nvCxnSpPr>
          <p:cNvPr id="6" name="Straight Connector 5"/>
          <p:cNvCxnSpPr/>
          <p:nvPr/>
        </p:nvCxnSpPr>
        <p:spPr>
          <a:xfrm>
            <a:off x="518160" y="4876800"/>
            <a:ext cx="111556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18160" y="5013960"/>
            <a:ext cx="2956259" cy="646331"/>
          </a:xfrm>
          <a:prstGeom prst="rect">
            <a:avLst/>
          </a:prstGeom>
          <a:noFill/>
        </p:spPr>
        <p:txBody>
          <a:bodyPr wrap="none" rtlCol="0">
            <a:spAutoFit/>
          </a:bodyPr>
          <a:lstStyle/>
          <a:p>
            <a:r>
              <a:rPr lang="en-US" b="1" dirty="0"/>
              <a:t>Improve Patient Care </a:t>
            </a:r>
          </a:p>
          <a:p>
            <a:r>
              <a:rPr lang="en-US" b="1" dirty="0"/>
              <a:t>according to Guidelines </a:t>
            </a:r>
          </a:p>
        </p:txBody>
      </p:sp>
    </p:spTree>
    <p:extLst>
      <p:ext uri="{BB962C8B-B14F-4D97-AF65-F5344CB8AC3E}">
        <p14:creationId xmlns:p14="http://schemas.microsoft.com/office/powerpoint/2010/main" val="389713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8614" y="533826"/>
            <a:ext cx="7480734" cy="529590"/>
          </a:xfrm>
        </p:spPr>
        <p:txBody>
          <a:bodyPr>
            <a:normAutofit fontScale="90000"/>
          </a:bodyPr>
          <a:lstStyle/>
          <a:p>
            <a:r>
              <a:rPr lang="en-US" b="1" dirty="0">
                <a:solidFill>
                  <a:srgbClr val="FF0000"/>
                </a:solidFill>
              </a:rPr>
              <a:t>Elevator Speech</a:t>
            </a:r>
          </a:p>
        </p:txBody>
      </p:sp>
      <p:sp>
        <p:nvSpPr>
          <p:cNvPr id="3" name="Slide Number Placeholder 2"/>
          <p:cNvSpPr>
            <a:spLocks noGrp="1"/>
          </p:cNvSpPr>
          <p:nvPr>
            <p:ph type="sldNum" sz="quarter" idx="12"/>
          </p:nvPr>
        </p:nvSpPr>
        <p:spPr/>
        <p:txBody>
          <a:bodyPr/>
          <a:lstStyle/>
          <a:p>
            <a:fld id="{FB2A763F-E5B9-436E-BBED-1AE01C6D1512}" type="slidenum">
              <a:rPr lang="en-US" smtClean="0"/>
              <a:pPr/>
              <a:t>12</a:t>
            </a:fld>
            <a:endParaRPr lang="en-US"/>
          </a:p>
        </p:txBody>
      </p:sp>
      <p:sp>
        <p:nvSpPr>
          <p:cNvPr id="6" name="Rectangle 5"/>
          <p:cNvSpPr/>
          <p:nvPr/>
        </p:nvSpPr>
        <p:spPr>
          <a:xfrm>
            <a:off x="929641" y="1063416"/>
            <a:ext cx="10410908" cy="4678204"/>
          </a:xfrm>
          <a:prstGeom prst="rect">
            <a:avLst/>
          </a:prstGeom>
        </p:spPr>
        <p:txBody>
          <a:bodyPr wrap="square">
            <a:spAutoFit/>
          </a:bodyPr>
          <a:lstStyle/>
          <a:p>
            <a:pPr algn="ctr">
              <a:tabLst>
                <a:tab pos="2657475" algn="l"/>
              </a:tabLst>
            </a:pPr>
            <a:r>
              <a:rPr lang="en-US" dirty="0">
                <a:solidFill>
                  <a:srgbClr val="FFFF00"/>
                </a:solidFill>
                <a:latin typeface="Times New Roman" charset="0"/>
                <a:ea typeface="Times New Roman" charset="0"/>
              </a:rPr>
              <a:t> </a:t>
            </a:r>
          </a:p>
          <a:p>
            <a:r>
              <a:rPr lang="en-US" sz="2000" b="1" dirty="0">
                <a:latin typeface="Times New Roman" charset="0"/>
                <a:ea typeface="Times New Roman" charset="0"/>
              </a:rPr>
              <a:t>This project is about __VIRAL LOAD_____</a:t>
            </a:r>
          </a:p>
          <a:p>
            <a:r>
              <a:rPr lang="en-US" sz="2000" b="1" dirty="0">
                <a:latin typeface="Times New Roman" charset="0"/>
                <a:ea typeface="Times New Roman" charset="0"/>
              </a:rPr>
              <a:t>We are to improve  the proportion of clients with Viral Load result documented in the Patient Care Booklet </a:t>
            </a:r>
          </a:p>
          <a:p>
            <a:r>
              <a:rPr lang="en-US" sz="2000" b="1" dirty="0">
                <a:latin typeface="Times New Roman" charset="0"/>
                <a:ea typeface="Times New Roman" charset="0"/>
              </a:rPr>
              <a:t>It’s important because we are concerned about:</a:t>
            </a:r>
          </a:p>
          <a:p>
            <a:pPr marL="257175" indent="-257175">
              <a:buFont typeface="Wingdings" charset="2"/>
              <a:buChar char="v"/>
              <a:tabLst>
                <a:tab pos="342900" algn="l"/>
              </a:tabLst>
            </a:pPr>
            <a:r>
              <a:rPr lang="en-US" sz="2000" b="1" dirty="0">
                <a:latin typeface="Times New Roman" charset="0"/>
                <a:ea typeface="Times New Roman" charset="0"/>
              </a:rPr>
              <a:t>Documented Viral Load test result in the patient care booklet </a:t>
            </a:r>
          </a:p>
          <a:p>
            <a:pPr marL="257175" indent="-257175">
              <a:buFont typeface="Wingdings" charset="2"/>
              <a:buChar char="v"/>
              <a:tabLst>
                <a:tab pos="342900" algn="l"/>
              </a:tabLst>
            </a:pPr>
            <a:r>
              <a:rPr lang="en-US" sz="2000" b="1" dirty="0">
                <a:latin typeface="Times New Roman" charset="0"/>
                <a:ea typeface="Times New Roman" charset="0"/>
              </a:rPr>
              <a:t>Monitoring of clients according to set standards and guidelines</a:t>
            </a:r>
          </a:p>
          <a:p>
            <a:pPr marL="257175" indent="-257175">
              <a:buFont typeface="Wingdings" charset="2"/>
              <a:buChar char="v"/>
              <a:tabLst>
                <a:tab pos="342900" algn="l"/>
              </a:tabLst>
            </a:pPr>
            <a:endParaRPr lang="en-US" sz="2000" b="1" dirty="0">
              <a:latin typeface="Times New Roman" charset="0"/>
              <a:ea typeface="Times New Roman" charset="0"/>
            </a:endParaRPr>
          </a:p>
          <a:p>
            <a:r>
              <a:rPr lang="en-US" sz="2000" b="1" dirty="0">
                <a:latin typeface="Times New Roman" charset="0"/>
                <a:ea typeface="Times New Roman" charset="0"/>
              </a:rPr>
              <a:t>Success will be measured by showing improvement in: </a:t>
            </a:r>
          </a:p>
          <a:p>
            <a:pPr marL="257175" indent="-257175">
              <a:buFont typeface="Wingdings" charset="2"/>
              <a:buChar char="v"/>
            </a:pPr>
            <a:r>
              <a:rPr lang="en-US" sz="2000" b="1" dirty="0">
                <a:latin typeface="Times New Roman" charset="0"/>
                <a:ea typeface="Times New Roman" charset="0"/>
              </a:rPr>
              <a:t>_increase VL results documented in the patient care booklet  from 16% to 95% by  22 January 2020</a:t>
            </a:r>
          </a:p>
          <a:p>
            <a:pPr marL="257175" indent="-257175">
              <a:buFont typeface="Wingdings" charset="2"/>
              <a:buChar char="v"/>
            </a:pPr>
            <a:r>
              <a:rPr lang="en-US" sz="2000" b="1" dirty="0">
                <a:latin typeface="Times New Roman" charset="0"/>
                <a:ea typeface="Times New Roman" charset="0"/>
              </a:rPr>
              <a:t>Proportion of clients who received VL results and had documented in the patient care booklet and also managed according to the viral load algorithm</a:t>
            </a:r>
          </a:p>
          <a:p>
            <a:r>
              <a:rPr lang="en-US" sz="2000" b="1" dirty="0">
                <a:latin typeface="Times New Roman" charset="0"/>
                <a:ea typeface="Times New Roman" charset="0"/>
              </a:rPr>
              <a:t>What we need from you </a:t>
            </a:r>
          </a:p>
          <a:p>
            <a:pPr marL="342900" indent="-342900">
              <a:buFont typeface="Wingdings" panose="05000000000000000000" pitchFamily="2" charset="2"/>
              <a:buChar char="v"/>
            </a:pPr>
            <a:r>
              <a:rPr lang="en-US" sz="2000" b="1" dirty="0">
                <a:latin typeface="Times New Roman" charset="0"/>
                <a:ea typeface="Times New Roman" charset="0"/>
              </a:rPr>
              <a:t>Technical support, guidance, stationary,  and incentives for the staff.</a:t>
            </a:r>
          </a:p>
        </p:txBody>
      </p:sp>
    </p:spTree>
    <p:extLst>
      <p:ext uri="{BB962C8B-B14F-4D97-AF65-F5344CB8AC3E}">
        <p14:creationId xmlns:p14="http://schemas.microsoft.com/office/powerpoint/2010/main" val="582756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W"/>
          </a:p>
        </p:txBody>
      </p:sp>
      <p:pic>
        <p:nvPicPr>
          <p:cNvPr id="5" name="Content Placeholder 4"/>
          <p:cNvPicPr>
            <a:picLocks noGrp="1" noChangeAspect="1"/>
          </p:cNvPicPr>
          <p:nvPr>
            <p:ph idx="1"/>
          </p:nvPr>
        </p:nvPicPr>
        <p:blipFill>
          <a:blip r:embed="rId2"/>
          <a:stretch>
            <a:fillRect/>
          </a:stretch>
        </p:blipFill>
        <p:spPr>
          <a:xfrm>
            <a:off x="798785" y="662152"/>
            <a:ext cx="10930759" cy="5717627"/>
          </a:xfrm>
          <a:prstGeom prst="rect">
            <a:avLst/>
          </a:prstGeom>
        </p:spPr>
      </p:pic>
      <p:sp>
        <p:nvSpPr>
          <p:cNvPr id="4" name="Slide Number Placeholder 3"/>
          <p:cNvSpPr>
            <a:spLocks noGrp="1"/>
          </p:cNvSpPr>
          <p:nvPr>
            <p:ph type="sldNum" sz="quarter" idx="12"/>
          </p:nvPr>
        </p:nvSpPr>
        <p:spPr/>
        <p:txBody>
          <a:bodyPr/>
          <a:lstStyle/>
          <a:p>
            <a:fld id="{FB2A763F-E5B9-436E-BBED-1AE01C6D1512}" type="slidenum">
              <a:rPr lang="en-US" smtClean="0"/>
              <a:pPr/>
              <a:t>13</a:t>
            </a:fld>
            <a:endParaRPr lang="en-US"/>
          </a:p>
        </p:txBody>
      </p:sp>
    </p:spTree>
    <p:extLst>
      <p:ext uri="{BB962C8B-B14F-4D97-AF65-F5344CB8AC3E}">
        <p14:creationId xmlns:p14="http://schemas.microsoft.com/office/powerpoint/2010/main" val="2806476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DB70AD-335B-A043-AFC9-DA6974A75A48}"/>
              </a:ext>
            </a:extLst>
          </p:cNvPr>
          <p:cNvSpPr>
            <a:spLocks noGrp="1"/>
          </p:cNvSpPr>
          <p:nvPr>
            <p:ph type="sldNum" sz="quarter" idx="12"/>
          </p:nvPr>
        </p:nvSpPr>
        <p:spPr/>
        <p:txBody>
          <a:bodyPr/>
          <a:lstStyle/>
          <a:p>
            <a:fld id="{FB2A763F-E5B9-436E-BBED-1AE01C6D1512}" type="slidenum">
              <a:rPr lang="en-US" smtClean="0"/>
              <a:pPr/>
              <a:t>14</a:t>
            </a:fld>
            <a:endParaRPr lang="en-US"/>
          </a:p>
        </p:txBody>
      </p:sp>
      <p:sp>
        <p:nvSpPr>
          <p:cNvPr id="2" name="TextBox 1">
            <a:extLst>
              <a:ext uri="{FF2B5EF4-FFF2-40B4-BE49-F238E27FC236}">
                <a16:creationId xmlns:a16="http://schemas.microsoft.com/office/drawing/2014/main" id="{2601E522-F808-5841-AA37-083BE9051D61}"/>
              </a:ext>
            </a:extLst>
          </p:cNvPr>
          <p:cNvSpPr txBox="1"/>
          <p:nvPr/>
        </p:nvSpPr>
        <p:spPr>
          <a:xfrm>
            <a:off x="1295400" y="1295579"/>
            <a:ext cx="10515600" cy="1261884"/>
          </a:xfrm>
          <a:prstGeom prst="rect">
            <a:avLst/>
          </a:prstGeom>
          <a:noFill/>
        </p:spPr>
        <p:txBody>
          <a:bodyPr wrap="square" rtlCol="0">
            <a:spAutoFit/>
          </a:bodyPr>
          <a:lstStyle/>
          <a:p>
            <a:r>
              <a:rPr lang="en-US" sz="4400" b="1" dirty="0">
                <a:solidFill>
                  <a:srgbClr val="FF0000"/>
                </a:solidFill>
                <a:effectLst>
                  <a:outerShdw blurRad="38100" dist="38100" dir="2700000" algn="tl">
                    <a:srgbClr val="000000">
                      <a:alpha val="43137"/>
                    </a:srgbClr>
                  </a:outerShdw>
                </a:effectLst>
              </a:rPr>
              <a:t>Process Map: </a:t>
            </a:r>
            <a:r>
              <a:rPr lang="en-US" sz="3200" b="1" dirty="0">
                <a:solidFill>
                  <a:srgbClr val="FF0000"/>
                </a:solidFill>
                <a:effectLst>
                  <a:outerShdw blurRad="38100" dist="38100" dir="2700000" algn="tl">
                    <a:srgbClr val="000000">
                      <a:alpha val="43137"/>
                    </a:srgbClr>
                  </a:outerShdw>
                </a:effectLst>
              </a:rPr>
              <a:t>The First Step Towards Improvement</a:t>
            </a:r>
            <a:endParaRPr lang="en-US" b="1" dirty="0">
              <a:solidFill>
                <a:srgbClr val="FF0000"/>
              </a:solidFill>
              <a:effectLst>
                <a:outerShdw blurRad="38100" dist="38100" dir="2700000" algn="tl">
                  <a:srgbClr val="000000">
                    <a:alpha val="43137"/>
                  </a:srgbClr>
                </a:outerShdw>
              </a:effectLst>
            </a:endParaRPr>
          </a:p>
        </p:txBody>
      </p:sp>
      <p:pic>
        <p:nvPicPr>
          <p:cNvPr id="6" name="Content Placeholder 5"/>
          <p:cNvPicPr>
            <a:picLocks noGrp="1" noChangeAspect="1"/>
          </p:cNvPicPr>
          <p:nvPr>
            <p:ph idx="1"/>
          </p:nvPr>
        </p:nvPicPr>
        <p:blipFill>
          <a:blip r:embed="rId3"/>
          <a:stretch>
            <a:fillRect/>
          </a:stretch>
        </p:blipFill>
        <p:spPr>
          <a:xfrm>
            <a:off x="990600" y="2557463"/>
            <a:ext cx="9905997" cy="33178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84023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3068E634-BFB9-B94E-81C7-468782893630}"/>
              </a:ext>
            </a:extLst>
          </p:cNvPr>
          <p:cNvGraphicFramePr>
            <a:graphicFrameLocks noGrp="1"/>
          </p:cNvGraphicFramePr>
          <p:nvPr>
            <p:ph idx="1"/>
          </p:nvPr>
        </p:nvGraphicFramePr>
        <p:xfrm>
          <a:off x="457200" y="121920"/>
          <a:ext cx="11369040" cy="952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FB2A763F-E5B9-436E-BBED-1AE01C6D1512}" type="slidenum">
              <a:rPr lang="en-US" smtClean="0"/>
              <a:pPr/>
              <a:t>15</a:t>
            </a:fld>
            <a:endParaRPr lang="en-US"/>
          </a:p>
        </p:txBody>
      </p:sp>
      <p:graphicFrame>
        <p:nvGraphicFramePr>
          <p:cNvPr id="8" name="Content Placeholder 4"/>
          <p:cNvGraphicFramePr>
            <a:graphicFrameLocks/>
          </p:cNvGraphicFramePr>
          <p:nvPr/>
        </p:nvGraphicFramePr>
        <p:xfrm>
          <a:off x="640081" y="1059543"/>
          <a:ext cx="10896599" cy="5298784"/>
        </p:xfrm>
        <a:graphic>
          <a:graphicData uri="http://schemas.openxmlformats.org/drawingml/2006/table">
            <a:tbl>
              <a:tblPr firstRow="1" bandRow="1">
                <a:tableStyleId>{5940675A-B579-460E-94D1-54222C63F5DA}</a:tableStyleId>
              </a:tblPr>
              <a:tblGrid>
                <a:gridCol w="1907442">
                  <a:extLst>
                    <a:ext uri="{9D8B030D-6E8A-4147-A177-3AD203B41FA5}">
                      <a16:colId xmlns:a16="http://schemas.microsoft.com/office/drawing/2014/main" val="563662662"/>
                    </a:ext>
                  </a:extLst>
                </a:gridCol>
                <a:gridCol w="3606731">
                  <a:extLst>
                    <a:ext uri="{9D8B030D-6E8A-4147-A177-3AD203B41FA5}">
                      <a16:colId xmlns:a16="http://schemas.microsoft.com/office/drawing/2014/main" val="3969602076"/>
                    </a:ext>
                  </a:extLst>
                </a:gridCol>
                <a:gridCol w="1399314">
                  <a:extLst>
                    <a:ext uri="{9D8B030D-6E8A-4147-A177-3AD203B41FA5}">
                      <a16:colId xmlns:a16="http://schemas.microsoft.com/office/drawing/2014/main" val="2307359038"/>
                    </a:ext>
                  </a:extLst>
                </a:gridCol>
                <a:gridCol w="1128442">
                  <a:extLst>
                    <a:ext uri="{9D8B030D-6E8A-4147-A177-3AD203B41FA5}">
                      <a16:colId xmlns:a16="http://schemas.microsoft.com/office/drawing/2014/main" val="4281926381"/>
                    </a:ext>
                  </a:extLst>
                </a:gridCol>
                <a:gridCol w="1495280">
                  <a:extLst>
                    <a:ext uri="{9D8B030D-6E8A-4147-A177-3AD203B41FA5}">
                      <a16:colId xmlns:a16="http://schemas.microsoft.com/office/drawing/2014/main" val="2576692106"/>
                    </a:ext>
                  </a:extLst>
                </a:gridCol>
                <a:gridCol w="1359390">
                  <a:extLst>
                    <a:ext uri="{9D8B030D-6E8A-4147-A177-3AD203B41FA5}">
                      <a16:colId xmlns:a16="http://schemas.microsoft.com/office/drawing/2014/main" val="991024048"/>
                    </a:ext>
                  </a:extLst>
                </a:gridCol>
              </a:tblGrid>
              <a:tr h="488908">
                <a:tc>
                  <a:txBody>
                    <a:bodyPr/>
                    <a:lstStyle/>
                    <a:p>
                      <a:pPr algn="ctr">
                        <a:lnSpc>
                          <a:spcPct val="107000"/>
                        </a:lnSpc>
                        <a:spcAft>
                          <a:spcPts val="800"/>
                        </a:spcAft>
                      </a:pPr>
                      <a:r>
                        <a:rPr lang="en-ZW" sz="1400" b="1" dirty="0">
                          <a:effectLst/>
                          <a:latin typeface="Times New Roman" panose="02020603050405020304" pitchFamily="18" charset="0"/>
                          <a:cs typeface="Times New Roman" panose="02020603050405020304" pitchFamily="18" charset="0"/>
                        </a:rPr>
                        <a:t>Process</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gn="ct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What Happens?</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gn="ct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Who is responsible?</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gn="ct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Duration</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gn="ct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Forms/logs</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gn="ct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Opportunity for Improvement</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extLst>
                  <a:ext uri="{0D108BD9-81ED-4DB2-BD59-A6C34878D82A}">
                    <a16:rowId xmlns:a16="http://schemas.microsoft.com/office/drawing/2014/main" val="3585377874"/>
                  </a:ext>
                </a:extLst>
              </a:tr>
              <a:tr h="1540206">
                <a:tc>
                  <a:txBody>
                    <a:bodyPr/>
                    <a:lstStyle/>
                    <a:p>
                      <a:pPr marL="457200">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1.Book clients eligible for VL bleeding routinely at M3 visit</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Confirm with patient Green booklet about the cohort for patient</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OI Nurse </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3mins</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Patient booklet</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nSpc>
                          <a:spcPct val="107000"/>
                        </a:lnSpc>
                        <a:spcAft>
                          <a:spcPts val="800"/>
                        </a:spcAft>
                      </a:pPr>
                      <a:r>
                        <a:rPr lang="en-US" sz="1400" b="1">
                          <a:effectLst/>
                          <a:latin typeface="Times New Roman" panose="02020603050405020304" pitchFamily="18" charset="0"/>
                          <a:cs typeface="Times New Roman" panose="02020603050405020304" pitchFamily="18" charset="0"/>
                        </a:rPr>
                        <a:t>How are missed appointments picked up?</a:t>
                      </a:r>
                      <a:endParaRPr lang="en-ZW" sz="1400" b="1">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a:effectLst/>
                          <a:latin typeface="Times New Roman" panose="02020603050405020304" pitchFamily="18" charset="0"/>
                          <a:cs typeface="Times New Roman" panose="02020603050405020304" pitchFamily="18" charset="0"/>
                        </a:rPr>
                        <a:t>Text message client day before</a:t>
                      </a:r>
                      <a:endParaRPr lang="en-ZW"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extLst>
                  <a:ext uri="{0D108BD9-81ED-4DB2-BD59-A6C34878D82A}">
                    <a16:rowId xmlns:a16="http://schemas.microsoft.com/office/drawing/2014/main" val="3504601403"/>
                  </a:ext>
                </a:extLst>
              </a:tr>
              <a:tr h="1729464">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2.VL bleeding test from patient @ M6</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Bleeding clients for VL at M6 ART visit and annual VL. Whole blood in EDTA tube, label, date, time and pt name</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 </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OI Nurse</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PC</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3mins</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Filling VL request form. [PC]</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Entering in VL bleeding register.</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Entering in pt green file</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Multiple entries, opportunity to miss documentation in file</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extLst>
                  <a:ext uri="{0D108BD9-81ED-4DB2-BD59-A6C34878D82A}">
                    <a16:rowId xmlns:a16="http://schemas.microsoft.com/office/drawing/2014/main" val="2504214931"/>
                  </a:ext>
                </a:extLst>
              </a:tr>
              <a:tr h="1540206">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3. Sample transportation</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Samples packed in a container with Lab forms attached.</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Samples processed on site are taken to Lab.</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Riders collects samples at 11.30am to BRIDH Lab</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OI Nurse</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FLF</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nSpc>
                          <a:spcPct val="107000"/>
                        </a:lnSpc>
                        <a:spcAft>
                          <a:spcPts val="800"/>
                        </a:spcAft>
                      </a:pPr>
                      <a:r>
                        <a:rPr lang="en-US" sz="1400" b="1">
                          <a:effectLst/>
                          <a:latin typeface="Times New Roman" panose="02020603050405020304" pitchFamily="18" charset="0"/>
                          <a:cs typeface="Times New Roman" panose="02020603050405020304" pitchFamily="18" charset="0"/>
                        </a:rPr>
                        <a:t>20mins</a:t>
                      </a:r>
                      <a:endParaRPr lang="en-ZW"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Lab transmittal register.</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LABORATORY STAFF WAS OFF –DUTY </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9306" marR="59306" marT="8237" marB="0"/>
                </a:tc>
                <a:extLst>
                  <a:ext uri="{0D108BD9-81ED-4DB2-BD59-A6C34878D82A}">
                    <a16:rowId xmlns:a16="http://schemas.microsoft.com/office/drawing/2014/main" val="4077329674"/>
                  </a:ext>
                </a:extLst>
              </a:tr>
            </a:tbl>
          </a:graphicData>
        </a:graphic>
      </p:graphicFrame>
    </p:spTree>
    <p:extLst>
      <p:ext uri="{BB962C8B-B14F-4D97-AF65-F5344CB8AC3E}">
        <p14:creationId xmlns:p14="http://schemas.microsoft.com/office/powerpoint/2010/main" val="244435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B2A763F-E5B9-436E-BBED-1AE01C6D1512}" type="slidenum">
              <a:rPr lang="en-US" smtClean="0"/>
              <a:pPr/>
              <a:t>16</a:t>
            </a:fld>
            <a:endParaRPr lang="en-US"/>
          </a:p>
        </p:txBody>
      </p:sp>
      <p:graphicFrame>
        <p:nvGraphicFramePr>
          <p:cNvPr id="3" name="Content Placeholder 4"/>
          <p:cNvGraphicFramePr>
            <a:graphicFrameLocks/>
          </p:cNvGraphicFramePr>
          <p:nvPr/>
        </p:nvGraphicFramePr>
        <p:xfrm>
          <a:off x="624839" y="300631"/>
          <a:ext cx="10972802" cy="6194842"/>
        </p:xfrm>
        <a:graphic>
          <a:graphicData uri="http://schemas.openxmlformats.org/drawingml/2006/table">
            <a:tbl>
              <a:tblPr firstRow="1" bandRow="1">
                <a:tableStyleId>{5940675A-B579-460E-94D1-54222C63F5DA}</a:tableStyleId>
              </a:tblPr>
              <a:tblGrid>
                <a:gridCol w="1828801">
                  <a:extLst>
                    <a:ext uri="{9D8B030D-6E8A-4147-A177-3AD203B41FA5}">
                      <a16:colId xmlns:a16="http://schemas.microsoft.com/office/drawing/2014/main" val="2821132034"/>
                    </a:ext>
                  </a:extLst>
                </a:gridCol>
                <a:gridCol w="3458029">
                  <a:extLst>
                    <a:ext uri="{9D8B030D-6E8A-4147-A177-3AD203B41FA5}">
                      <a16:colId xmlns:a16="http://schemas.microsoft.com/office/drawing/2014/main" val="2359136516"/>
                    </a:ext>
                  </a:extLst>
                </a:gridCol>
                <a:gridCol w="1497148">
                  <a:extLst>
                    <a:ext uri="{9D8B030D-6E8A-4147-A177-3AD203B41FA5}">
                      <a16:colId xmlns:a16="http://schemas.microsoft.com/office/drawing/2014/main" val="2452810214"/>
                    </a:ext>
                  </a:extLst>
                </a:gridCol>
                <a:gridCol w="1000760">
                  <a:extLst>
                    <a:ext uri="{9D8B030D-6E8A-4147-A177-3AD203B41FA5}">
                      <a16:colId xmlns:a16="http://schemas.microsoft.com/office/drawing/2014/main" val="2835523691"/>
                    </a:ext>
                  </a:extLst>
                </a:gridCol>
                <a:gridCol w="1359263">
                  <a:extLst>
                    <a:ext uri="{9D8B030D-6E8A-4147-A177-3AD203B41FA5}">
                      <a16:colId xmlns:a16="http://schemas.microsoft.com/office/drawing/2014/main" val="740870441"/>
                    </a:ext>
                  </a:extLst>
                </a:gridCol>
                <a:gridCol w="1828801">
                  <a:extLst>
                    <a:ext uri="{9D8B030D-6E8A-4147-A177-3AD203B41FA5}">
                      <a16:colId xmlns:a16="http://schemas.microsoft.com/office/drawing/2014/main" val="1998593567"/>
                    </a:ext>
                  </a:extLst>
                </a:gridCol>
              </a:tblGrid>
              <a:tr h="2330809">
                <a:tc>
                  <a:txBody>
                    <a:bodyPr/>
                    <a:lstStyle/>
                    <a:p>
                      <a:pPr>
                        <a:lnSpc>
                          <a:spcPct val="107000"/>
                        </a:lnSpc>
                        <a:spcAft>
                          <a:spcPts val="800"/>
                        </a:spcAft>
                      </a:pPr>
                      <a:r>
                        <a:rPr lang="en-US" sz="1400" b="1" dirty="0">
                          <a:latin typeface="Times New Roman" panose="02020603050405020304" pitchFamily="18" charset="0"/>
                          <a:cs typeface="Times New Roman" panose="02020603050405020304" pitchFamily="18" charset="0"/>
                        </a:rPr>
                        <a:t>4.Receiving results</a:t>
                      </a:r>
                      <a:endParaRPr lang="en-ZW" sz="1400" b="1" dirty="0">
                        <a:latin typeface="Times New Roman" panose="02020603050405020304" pitchFamily="18" charset="0"/>
                        <a:cs typeface="Times New Roman" panose="02020603050405020304" pitchFamily="18" charset="0"/>
                      </a:endParaRPr>
                    </a:p>
                  </a:txBody>
                  <a:tcPr marL="63455" marR="63455" marT="8813" marB="0"/>
                </a:tc>
                <a:tc>
                  <a:txBody>
                    <a:bodyPr/>
                    <a:lstStyle/>
                    <a:p>
                      <a:pPr>
                        <a:lnSpc>
                          <a:spcPct val="107000"/>
                        </a:lnSpc>
                        <a:spcAft>
                          <a:spcPts val="800"/>
                        </a:spcAft>
                      </a:pPr>
                      <a:r>
                        <a:rPr lang="en-US" sz="1400" b="1" dirty="0">
                          <a:highlight>
                            <a:srgbClr val="FFFF00"/>
                          </a:highlight>
                          <a:latin typeface="Times New Roman" panose="02020603050405020304" pitchFamily="18" charset="0"/>
                          <a:cs typeface="Times New Roman" panose="02020603050405020304" pitchFamily="18" charset="0"/>
                        </a:rPr>
                        <a:t>Lab staff sends results to Maternity or PC/Nurse aide goes to collect results from Lab.</a:t>
                      </a:r>
                      <a:endParaRPr lang="en-ZW" sz="1400" b="1" dirty="0">
                        <a:highlight>
                          <a:srgbClr val="FFFF00"/>
                        </a:highligh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highlight>
                            <a:srgbClr val="FFFF00"/>
                          </a:highlight>
                          <a:latin typeface="Times New Roman" panose="02020603050405020304" pitchFamily="18" charset="0"/>
                          <a:cs typeface="Times New Roman" panose="02020603050405020304" pitchFamily="18" charset="0"/>
                        </a:rPr>
                        <a:t>Riders bring VL results to Room 9 sample room.</a:t>
                      </a:r>
                      <a:endParaRPr lang="en-ZW" sz="1400" b="1" dirty="0">
                        <a:highlight>
                          <a:srgbClr val="FFFF00"/>
                        </a:highligh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highlight>
                            <a:srgbClr val="FFFF00"/>
                          </a:highlight>
                          <a:latin typeface="Times New Roman" panose="02020603050405020304" pitchFamily="18" charset="0"/>
                          <a:cs typeface="Times New Roman" panose="02020603050405020304" pitchFamily="18" charset="0"/>
                        </a:rPr>
                        <a:t>OI Nurse collects VL results from room 9</a:t>
                      </a:r>
                      <a:endParaRPr lang="en-ZW" sz="1400" b="1" dirty="0">
                        <a:highlight>
                          <a:srgbClr val="FFFF00"/>
                        </a:highligh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 </a:t>
                      </a:r>
                      <a:endParaRPr lang="en-ZW" sz="1400" b="1" dirty="0">
                        <a:latin typeface="Times New Roman" panose="02020603050405020304" pitchFamily="18" charset="0"/>
                        <a:cs typeface="Times New Roman" panose="02020603050405020304" pitchFamily="18" charset="0"/>
                      </a:endParaRPr>
                    </a:p>
                  </a:txBody>
                  <a:tcPr marL="63455" marR="63455" marT="8813" marB="0"/>
                </a:tc>
                <a:tc>
                  <a:txBody>
                    <a:bodyPr/>
                    <a:lstStyle/>
                    <a:p>
                      <a:pPr>
                        <a:lnSpc>
                          <a:spcPct val="107000"/>
                        </a:lnSpc>
                        <a:spcAft>
                          <a:spcPts val="800"/>
                        </a:spcAft>
                      </a:pPr>
                      <a:r>
                        <a:rPr lang="en-US" sz="1400" b="1" dirty="0">
                          <a:latin typeface="Times New Roman" panose="02020603050405020304" pitchFamily="18" charset="0"/>
                          <a:cs typeface="Times New Roman" panose="02020603050405020304" pitchFamily="18" charset="0"/>
                        </a:rPr>
                        <a:t>Lab Tech</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 </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OI Nurse</a:t>
                      </a:r>
                      <a:endParaRPr lang="en-ZW" sz="1400" b="1" dirty="0">
                        <a:latin typeface="Times New Roman" panose="02020603050405020304" pitchFamily="18" charset="0"/>
                        <a:cs typeface="Times New Roman" panose="02020603050405020304" pitchFamily="18" charset="0"/>
                      </a:endParaRPr>
                    </a:p>
                  </a:txBody>
                  <a:tcPr marL="63455" marR="63455" marT="8813" marB="0"/>
                </a:tc>
                <a:tc>
                  <a:txBody>
                    <a:bodyPr/>
                    <a:lstStyle/>
                    <a:p>
                      <a:pPr>
                        <a:lnSpc>
                          <a:spcPct val="107000"/>
                        </a:lnSpc>
                        <a:spcAft>
                          <a:spcPts val="800"/>
                        </a:spcAft>
                      </a:pPr>
                      <a:r>
                        <a:rPr lang="en-US" sz="1400" b="1" dirty="0">
                          <a:latin typeface="Times New Roman" panose="02020603050405020304" pitchFamily="18" charset="0"/>
                          <a:cs typeface="Times New Roman" panose="02020603050405020304" pitchFamily="18" charset="0"/>
                        </a:rPr>
                        <a:t>3hours</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 </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5mins</a:t>
                      </a:r>
                      <a:endParaRPr lang="en-ZW" sz="1400" b="1" dirty="0">
                        <a:latin typeface="Times New Roman" panose="02020603050405020304" pitchFamily="18" charset="0"/>
                        <a:cs typeface="Times New Roman" panose="02020603050405020304" pitchFamily="18" charset="0"/>
                      </a:endParaRPr>
                    </a:p>
                  </a:txBody>
                  <a:tcPr marL="63455" marR="63455" marT="8813" marB="0"/>
                </a:tc>
                <a:tc>
                  <a:txBody>
                    <a:bodyPr/>
                    <a:lstStyle/>
                    <a:p>
                      <a:pPr>
                        <a:lnSpc>
                          <a:spcPct val="107000"/>
                        </a:lnSpc>
                        <a:spcAft>
                          <a:spcPts val="800"/>
                        </a:spcAft>
                      </a:pPr>
                      <a:r>
                        <a:rPr lang="en-US" sz="1400" b="1" dirty="0">
                          <a:latin typeface="Times New Roman" panose="02020603050405020304" pitchFamily="18" charset="0"/>
                          <a:cs typeface="Times New Roman" panose="02020603050405020304" pitchFamily="18" charset="0"/>
                        </a:rPr>
                        <a:t>Lab register</a:t>
                      </a:r>
                      <a:endParaRPr lang="en-ZW" sz="1400" b="1" dirty="0">
                        <a:latin typeface="Times New Roman" panose="02020603050405020304" pitchFamily="18" charset="0"/>
                        <a:cs typeface="Times New Roman" panose="02020603050405020304" pitchFamily="18" charset="0"/>
                      </a:endParaRPr>
                    </a:p>
                  </a:txBody>
                  <a:tcPr marL="63455" marR="63455" marT="8813" marB="0"/>
                </a:tc>
                <a:tc>
                  <a:txBody>
                    <a:bodyPr/>
                    <a:lstStyle/>
                    <a:p>
                      <a:pPr>
                        <a:lnSpc>
                          <a:spcPct val="107000"/>
                        </a:lnSpc>
                        <a:spcAft>
                          <a:spcPts val="800"/>
                        </a:spcAft>
                      </a:pPr>
                      <a:r>
                        <a:rPr lang="en-US" sz="1400" b="1" dirty="0">
                          <a:latin typeface="Times New Roman" panose="02020603050405020304" pitchFamily="18" charset="0"/>
                          <a:cs typeface="Times New Roman" panose="02020603050405020304" pitchFamily="18" charset="0"/>
                        </a:rPr>
                        <a:t>Transmission of results to OI clinic</a:t>
                      </a:r>
                      <a:endParaRPr lang="en-ZW" sz="1400" b="1" dirty="0">
                        <a:latin typeface="Times New Roman" panose="02020603050405020304" pitchFamily="18" charset="0"/>
                        <a:cs typeface="Times New Roman" panose="02020603050405020304" pitchFamily="18" charset="0"/>
                      </a:endParaRPr>
                    </a:p>
                  </a:txBody>
                  <a:tcPr marL="63455" marR="63455" marT="8813" marB="0"/>
                </a:tc>
                <a:extLst>
                  <a:ext uri="{0D108BD9-81ED-4DB2-BD59-A6C34878D82A}">
                    <a16:rowId xmlns:a16="http://schemas.microsoft.com/office/drawing/2014/main" val="2250045759"/>
                  </a:ext>
                </a:extLst>
              </a:tr>
              <a:tr h="2101983">
                <a:tc>
                  <a:txBody>
                    <a:bodyPr/>
                    <a:lstStyle/>
                    <a:p>
                      <a:pPr>
                        <a:lnSpc>
                          <a:spcPct val="107000"/>
                        </a:lnSpc>
                        <a:spcAft>
                          <a:spcPts val="800"/>
                        </a:spcAft>
                      </a:pPr>
                      <a:r>
                        <a:rPr lang="en-US" sz="1400" b="1" dirty="0">
                          <a:latin typeface="Times New Roman" panose="02020603050405020304" pitchFamily="18" charset="0"/>
                          <a:cs typeface="Times New Roman" panose="02020603050405020304" pitchFamily="18" charset="0"/>
                        </a:rPr>
                        <a:t>5. Entering of VL results</a:t>
                      </a:r>
                      <a:endParaRPr lang="en-ZW" sz="1400" b="1" dirty="0">
                        <a:latin typeface="Times New Roman" panose="02020603050405020304" pitchFamily="18" charset="0"/>
                        <a:cs typeface="Times New Roman" panose="02020603050405020304" pitchFamily="18" charset="0"/>
                      </a:endParaRPr>
                    </a:p>
                  </a:txBody>
                  <a:tcPr marL="63455" marR="63455" marT="8813" marB="0"/>
                </a:tc>
                <a:tc>
                  <a:txBody>
                    <a:bodyPr/>
                    <a:lstStyle/>
                    <a:p>
                      <a:pPr>
                        <a:lnSpc>
                          <a:spcPct val="107000"/>
                        </a:lnSpc>
                        <a:spcAft>
                          <a:spcPts val="800"/>
                        </a:spcAft>
                      </a:pPr>
                      <a:r>
                        <a:rPr lang="en-US" sz="1400" b="1" dirty="0">
                          <a:highlight>
                            <a:srgbClr val="FFFF00"/>
                          </a:highlight>
                          <a:latin typeface="Times New Roman" panose="02020603050405020304" pitchFamily="18" charset="0"/>
                          <a:cs typeface="Times New Roman" panose="02020603050405020304" pitchFamily="18" charset="0"/>
                        </a:rPr>
                        <a:t>Results are triaged </a:t>
                      </a:r>
                      <a:endParaRPr lang="en-ZW" sz="1400" b="1" dirty="0">
                        <a:highlight>
                          <a:srgbClr val="FFFF00"/>
                        </a:highligh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highlight>
                            <a:srgbClr val="FFFF00"/>
                          </a:highlight>
                          <a:latin typeface="Times New Roman" panose="02020603050405020304" pitchFamily="18" charset="0"/>
                          <a:cs typeface="Times New Roman" panose="02020603050405020304" pitchFamily="18" charset="0"/>
                        </a:rPr>
                        <a:t>High VL clients phoned same day</a:t>
                      </a:r>
                      <a:endParaRPr lang="en-ZW" sz="1400" b="1" dirty="0">
                        <a:highlight>
                          <a:srgbClr val="FFFF00"/>
                        </a:highligh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highlight>
                            <a:srgbClr val="FFFF00"/>
                          </a:highlight>
                          <a:latin typeface="Times New Roman" panose="02020603050405020304" pitchFamily="18" charset="0"/>
                          <a:cs typeface="Times New Roman" panose="02020603050405020304" pitchFamily="18" charset="0"/>
                        </a:rPr>
                        <a:t>Results entered in VL bleeding register</a:t>
                      </a:r>
                      <a:endParaRPr lang="en-ZW" sz="1400" b="1" dirty="0">
                        <a:highlight>
                          <a:srgbClr val="FFFF00"/>
                        </a:highligh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highlight>
                            <a:srgbClr val="FFFF00"/>
                          </a:highlight>
                          <a:latin typeface="Times New Roman" panose="02020603050405020304" pitchFamily="18" charset="0"/>
                          <a:cs typeface="Times New Roman" panose="02020603050405020304" pitchFamily="18" charset="0"/>
                        </a:rPr>
                        <a:t>Pulling of green files</a:t>
                      </a:r>
                      <a:endParaRPr lang="en-ZW" sz="1400" b="1" dirty="0">
                        <a:highlight>
                          <a:srgbClr val="FFFF00"/>
                        </a:highligh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highlight>
                            <a:srgbClr val="FFFF00"/>
                          </a:highlight>
                          <a:latin typeface="Times New Roman" panose="02020603050405020304" pitchFamily="18" charset="0"/>
                          <a:cs typeface="Times New Roman" panose="02020603050405020304" pitchFamily="18" charset="0"/>
                        </a:rPr>
                        <a:t>Entering results in green booklets</a:t>
                      </a:r>
                      <a:endParaRPr lang="en-ZW" sz="1400" b="1" dirty="0">
                        <a:highlight>
                          <a:srgbClr val="FFFF00"/>
                        </a:highligh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highlight>
                            <a:srgbClr val="FFFF00"/>
                          </a:highlight>
                          <a:latin typeface="Times New Roman" panose="02020603050405020304" pitchFamily="18" charset="0"/>
                          <a:cs typeface="Times New Roman" panose="02020603050405020304" pitchFamily="18" charset="0"/>
                        </a:rPr>
                        <a:t>Entering results in EPMS</a:t>
                      </a:r>
                      <a:endParaRPr lang="en-ZW" sz="1400" b="1" dirty="0">
                        <a:highlight>
                          <a:srgbClr val="FFFF00"/>
                        </a:highlight>
                        <a:latin typeface="Times New Roman" panose="02020603050405020304" pitchFamily="18" charset="0"/>
                        <a:cs typeface="Times New Roman" panose="02020603050405020304" pitchFamily="18" charset="0"/>
                      </a:endParaRPr>
                    </a:p>
                  </a:txBody>
                  <a:tcPr marL="63455" marR="63455" marT="8813" marB="0"/>
                </a:tc>
                <a:tc>
                  <a:txBody>
                    <a:bodyPr/>
                    <a:lstStyle/>
                    <a:p>
                      <a:pPr>
                        <a:lnSpc>
                          <a:spcPct val="107000"/>
                        </a:lnSpc>
                        <a:spcAft>
                          <a:spcPts val="800"/>
                        </a:spcAft>
                      </a:pPr>
                      <a:r>
                        <a:rPr lang="en-US" sz="1400" b="1" dirty="0">
                          <a:latin typeface="Times New Roman" panose="02020603050405020304" pitchFamily="18" charset="0"/>
                          <a:cs typeface="Times New Roman" panose="02020603050405020304" pitchFamily="18" charset="0"/>
                        </a:rPr>
                        <a:t>OI Nurse</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OI Nurse</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FLF/CLF</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FLF/CLF</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OI Nurse</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DEC</a:t>
                      </a:r>
                      <a:endParaRPr lang="en-ZW" sz="1400" b="1" dirty="0">
                        <a:latin typeface="Times New Roman" panose="02020603050405020304" pitchFamily="18" charset="0"/>
                        <a:cs typeface="Times New Roman" panose="02020603050405020304" pitchFamily="18" charset="0"/>
                      </a:endParaRPr>
                    </a:p>
                  </a:txBody>
                  <a:tcPr marL="63455" marR="63455" marT="8813" marB="0"/>
                </a:tc>
                <a:tc>
                  <a:txBody>
                    <a:bodyPr/>
                    <a:lstStyle/>
                    <a:p>
                      <a:pPr>
                        <a:lnSpc>
                          <a:spcPct val="107000"/>
                        </a:lnSpc>
                        <a:spcAft>
                          <a:spcPts val="800"/>
                        </a:spcAft>
                      </a:pPr>
                      <a:r>
                        <a:rPr lang="en-US" sz="1400" b="1" dirty="0">
                          <a:latin typeface="Times New Roman" panose="02020603050405020304" pitchFamily="18" charset="0"/>
                          <a:cs typeface="Times New Roman" panose="02020603050405020304" pitchFamily="18" charset="0"/>
                        </a:rPr>
                        <a:t>20mins</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30mins</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1hour</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45mins</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Max 3days</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2days</a:t>
                      </a:r>
                      <a:endParaRPr lang="en-ZW" sz="1400" b="1" dirty="0">
                        <a:latin typeface="Times New Roman" panose="02020603050405020304" pitchFamily="18" charset="0"/>
                        <a:cs typeface="Times New Roman" panose="02020603050405020304" pitchFamily="18" charset="0"/>
                      </a:endParaRPr>
                    </a:p>
                  </a:txBody>
                  <a:tcPr marL="63455" marR="63455" marT="8813" marB="0"/>
                </a:tc>
                <a:tc>
                  <a:txBody>
                    <a:bodyPr/>
                    <a:lstStyle/>
                    <a:p>
                      <a:pPr>
                        <a:lnSpc>
                          <a:spcPct val="107000"/>
                        </a:lnSpc>
                        <a:spcAft>
                          <a:spcPts val="800"/>
                        </a:spcAft>
                      </a:pPr>
                      <a:r>
                        <a:rPr lang="en-US" sz="1400" b="1" dirty="0">
                          <a:latin typeface="Times New Roman" panose="02020603050405020304" pitchFamily="18" charset="0"/>
                          <a:cs typeface="Times New Roman" panose="02020603050405020304" pitchFamily="18" charset="0"/>
                        </a:rPr>
                        <a:t>VL result slip</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VL bleeding register</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EAC register</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High VL register</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EPMS</a:t>
                      </a:r>
                      <a:endParaRPr lang="en-ZW" sz="1400" b="1" dirty="0">
                        <a:latin typeface="Times New Roman" panose="02020603050405020304" pitchFamily="18" charset="0"/>
                        <a:cs typeface="Times New Roman" panose="02020603050405020304" pitchFamily="18" charset="0"/>
                      </a:endParaRPr>
                    </a:p>
                  </a:txBody>
                  <a:tcPr marL="63455" marR="63455" marT="8813" marB="0"/>
                </a:tc>
                <a:tc>
                  <a:txBody>
                    <a:bodyPr/>
                    <a:lstStyle/>
                    <a:p>
                      <a:pPr>
                        <a:lnSpc>
                          <a:spcPct val="107000"/>
                        </a:lnSpc>
                        <a:spcAft>
                          <a:spcPts val="800"/>
                        </a:spcAft>
                      </a:pPr>
                      <a:r>
                        <a:rPr lang="en-US" sz="1400" b="1" dirty="0">
                          <a:latin typeface="Times New Roman" panose="02020603050405020304" pitchFamily="18" charset="0"/>
                          <a:cs typeface="Times New Roman" panose="02020603050405020304" pitchFamily="18" charset="0"/>
                        </a:rPr>
                        <a:t>EAC sessions</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Entering of results in green books</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 </a:t>
                      </a:r>
                      <a:endParaRPr lang="en-ZW" sz="1400" b="1" dirty="0">
                        <a:latin typeface="Times New Roman" panose="02020603050405020304" pitchFamily="18" charset="0"/>
                        <a:cs typeface="Times New Roman" panose="02020603050405020304" pitchFamily="18" charset="0"/>
                      </a:endParaRPr>
                    </a:p>
                  </a:txBody>
                  <a:tcPr marL="63455" marR="63455" marT="8813" marB="0"/>
                </a:tc>
                <a:extLst>
                  <a:ext uri="{0D108BD9-81ED-4DB2-BD59-A6C34878D82A}">
                    <a16:rowId xmlns:a16="http://schemas.microsoft.com/office/drawing/2014/main" val="1716108648"/>
                  </a:ext>
                </a:extLst>
              </a:tr>
              <a:tr h="1762050">
                <a:tc>
                  <a:txBody>
                    <a:bodyPr/>
                    <a:lstStyle/>
                    <a:p>
                      <a:pPr>
                        <a:lnSpc>
                          <a:spcPct val="107000"/>
                        </a:lnSpc>
                        <a:spcAft>
                          <a:spcPts val="800"/>
                        </a:spcAft>
                      </a:pPr>
                      <a:r>
                        <a:rPr lang="en-US" sz="1400" b="1" dirty="0">
                          <a:latin typeface="Times New Roman" panose="02020603050405020304" pitchFamily="18" charset="0"/>
                          <a:cs typeface="Times New Roman" panose="02020603050405020304" pitchFamily="18" charset="0"/>
                        </a:rPr>
                        <a:t>6. Results utilization</a:t>
                      </a:r>
                      <a:endParaRPr lang="en-ZW" sz="1400" b="1" dirty="0">
                        <a:latin typeface="Times New Roman" panose="02020603050405020304" pitchFamily="18" charset="0"/>
                        <a:cs typeface="Times New Roman" panose="02020603050405020304" pitchFamily="18" charset="0"/>
                      </a:endParaRPr>
                    </a:p>
                  </a:txBody>
                  <a:tcPr marL="63455" marR="63455" marT="8813" marB="0"/>
                </a:tc>
                <a:tc>
                  <a:txBody>
                    <a:bodyPr/>
                    <a:lstStyle/>
                    <a:p>
                      <a:pPr>
                        <a:lnSpc>
                          <a:spcPct val="107000"/>
                        </a:lnSpc>
                        <a:spcAft>
                          <a:spcPts val="800"/>
                        </a:spcAft>
                      </a:pPr>
                      <a:r>
                        <a:rPr lang="en-US" sz="1400" b="1" dirty="0">
                          <a:latin typeface="Times New Roman" panose="02020603050405020304" pitchFamily="18" charset="0"/>
                          <a:cs typeface="Times New Roman" panose="02020603050405020304" pitchFamily="18" charset="0"/>
                        </a:rPr>
                        <a:t>Text message send to clients with VL received</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Clinicians analyze results</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Suppressed VL clients continue current regimens</a:t>
                      </a:r>
                      <a:endParaRPr lang="en-ZW" sz="1400" b="1" dirty="0">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latin typeface="Times New Roman" panose="02020603050405020304" pitchFamily="18" charset="0"/>
                          <a:cs typeface="Times New Roman" panose="02020603050405020304" pitchFamily="18" charset="0"/>
                        </a:rPr>
                        <a:t>Or switched to TLD</a:t>
                      </a:r>
                      <a:endParaRPr lang="en-ZW" sz="1400" b="1" dirty="0">
                        <a:latin typeface="Times New Roman" panose="02020603050405020304" pitchFamily="18" charset="0"/>
                        <a:cs typeface="Times New Roman" panose="02020603050405020304" pitchFamily="18" charset="0"/>
                      </a:endParaRPr>
                    </a:p>
                  </a:txBody>
                  <a:tcPr marL="63455" marR="63455" marT="8813" marB="0"/>
                </a:tc>
                <a:tc>
                  <a:txBody>
                    <a:bodyPr/>
                    <a:lstStyle/>
                    <a:p>
                      <a:pPr>
                        <a:lnSpc>
                          <a:spcPct val="107000"/>
                        </a:lnSpc>
                        <a:spcAft>
                          <a:spcPts val="800"/>
                        </a:spcAft>
                      </a:pPr>
                      <a:r>
                        <a:rPr lang="en-US" sz="1400" b="1">
                          <a:latin typeface="Times New Roman" panose="02020603050405020304" pitchFamily="18" charset="0"/>
                          <a:cs typeface="Times New Roman" panose="02020603050405020304" pitchFamily="18" charset="0"/>
                        </a:rPr>
                        <a:t>CLF/FLF</a:t>
                      </a:r>
                      <a:endParaRPr lang="en-ZW" sz="1400" b="1">
                        <a:latin typeface="Times New Roman" panose="02020603050405020304" pitchFamily="18" charset="0"/>
                        <a:cs typeface="Times New Roman" panose="02020603050405020304" pitchFamily="18" charset="0"/>
                      </a:endParaRPr>
                    </a:p>
                    <a:p>
                      <a:pPr>
                        <a:lnSpc>
                          <a:spcPct val="107000"/>
                        </a:lnSpc>
                        <a:spcAft>
                          <a:spcPts val="800"/>
                        </a:spcAft>
                      </a:pPr>
                      <a:r>
                        <a:rPr lang="en-US" sz="1400" b="1">
                          <a:latin typeface="Times New Roman" panose="02020603050405020304" pitchFamily="18" charset="0"/>
                          <a:cs typeface="Times New Roman" panose="02020603050405020304" pitchFamily="18" charset="0"/>
                        </a:rPr>
                        <a:t>OI Nurse</a:t>
                      </a:r>
                      <a:endParaRPr lang="en-ZW" sz="1400" b="1">
                        <a:latin typeface="Times New Roman" panose="02020603050405020304" pitchFamily="18" charset="0"/>
                        <a:cs typeface="Times New Roman" panose="02020603050405020304" pitchFamily="18" charset="0"/>
                      </a:endParaRPr>
                    </a:p>
                    <a:p>
                      <a:pPr>
                        <a:lnSpc>
                          <a:spcPct val="107000"/>
                        </a:lnSpc>
                        <a:spcAft>
                          <a:spcPts val="800"/>
                        </a:spcAft>
                      </a:pPr>
                      <a:r>
                        <a:rPr lang="en-US" sz="1400" b="1">
                          <a:latin typeface="Times New Roman" panose="02020603050405020304" pitchFamily="18" charset="0"/>
                          <a:cs typeface="Times New Roman" panose="02020603050405020304" pitchFamily="18" charset="0"/>
                        </a:rPr>
                        <a:t>Doctor</a:t>
                      </a:r>
                      <a:endParaRPr lang="en-ZW" sz="1400" b="1">
                        <a:latin typeface="Times New Roman" panose="02020603050405020304" pitchFamily="18" charset="0"/>
                        <a:cs typeface="Times New Roman" panose="02020603050405020304" pitchFamily="18" charset="0"/>
                      </a:endParaRPr>
                    </a:p>
                  </a:txBody>
                  <a:tcPr marL="63455" marR="63455" marT="8813" marB="0"/>
                </a:tc>
                <a:tc>
                  <a:txBody>
                    <a:bodyPr/>
                    <a:lstStyle/>
                    <a:p>
                      <a:pPr>
                        <a:lnSpc>
                          <a:spcPct val="107000"/>
                        </a:lnSpc>
                        <a:spcAft>
                          <a:spcPts val="800"/>
                        </a:spcAft>
                      </a:pPr>
                      <a:r>
                        <a:rPr lang="en-US" sz="1400" b="1">
                          <a:latin typeface="Times New Roman" panose="02020603050405020304" pitchFamily="18" charset="0"/>
                          <a:cs typeface="Times New Roman" panose="02020603050405020304" pitchFamily="18" charset="0"/>
                        </a:rPr>
                        <a:t>10mins</a:t>
                      </a:r>
                      <a:endParaRPr lang="en-ZW" sz="1400" b="1">
                        <a:latin typeface="Times New Roman" panose="02020603050405020304" pitchFamily="18" charset="0"/>
                        <a:cs typeface="Times New Roman" panose="02020603050405020304" pitchFamily="18" charset="0"/>
                      </a:endParaRPr>
                    </a:p>
                    <a:p>
                      <a:pPr>
                        <a:lnSpc>
                          <a:spcPct val="107000"/>
                        </a:lnSpc>
                        <a:spcAft>
                          <a:spcPts val="800"/>
                        </a:spcAft>
                      </a:pPr>
                      <a:r>
                        <a:rPr lang="en-US" sz="1400" b="1">
                          <a:latin typeface="Times New Roman" panose="02020603050405020304" pitchFamily="18" charset="0"/>
                          <a:cs typeface="Times New Roman" panose="02020603050405020304" pitchFamily="18" charset="0"/>
                        </a:rPr>
                        <a:t>10mins</a:t>
                      </a:r>
                      <a:endParaRPr lang="en-ZW" sz="1400" b="1">
                        <a:latin typeface="Times New Roman" panose="02020603050405020304" pitchFamily="18" charset="0"/>
                        <a:cs typeface="Times New Roman" panose="02020603050405020304" pitchFamily="18" charset="0"/>
                      </a:endParaRPr>
                    </a:p>
                    <a:p>
                      <a:pPr>
                        <a:lnSpc>
                          <a:spcPct val="107000"/>
                        </a:lnSpc>
                        <a:spcAft>
                          <a:spcPts val="800"/>
                        </a:spcAft>
                      </a:pPr>
                      <a:r>
                        <a:rPr lang="en-US" sz="1400" b="1">
                          <a:latin typeface="Times New Roman" panose="02020603050405020304" pitchFamily="18" charset="0"/>
                          <a:cs typeface="Times New Roman" panose="02020603050405020304" pitchFamily="18" charset="0"/>
                        </a:rPr>
                        <a:t> </a:t>
                      </a:r>
                      <a:endParaRPr lang="en-ZW" sz="1400" b="1">
                        <a:latin typeface="Times New Roman" panose="02020603050405020304" pitchFamily="18" charset="0"/>
                        <a:cs typeface="Times New Roman" panose="02020603050405020304" pitchFamily="18" charset="0"/>
                      </a:endParaRPr>
                    </a:p>
                  </a:txBody>
                  <a:tcPr marL="63455" marR="63455" marT="8813" marB="0"/>
                </a:tc>
                <a:tc>
                  <a:txBody>
                    <a:bodyPr/>
                    <a:lstStyle/>
                    <a:p>
                      <a:pPr>
                        <a:lnSpc>
                          <a:spcPct val="107000"/>
                        </a:lnSpc>
                        <a:spcAft>
                          <a:spcPts val="800"/>
                        </a:spcAft>
                      </a:pPr>
                      <a:r>
                        <a:rPr lang="en-US" sz="1400" b="1">
                          <a:latin typeface="Times New Roman" panose="02020603050405020304" pitchFamily="18" charset="0"/>
                          <a:cs typeface="Times New Roman" panose="02020603050405020304" pitchFamily="18" charset="0"/>
                        </a:rPr>
                        <a:t> </a:t>
                      </a:r>
                      <a:endParaRPr lang="en-ZW" sz="1400" b="1">
                        <a:latin typeface="Times New Roman" panose="02020603050405020304" pitchFamily="18" charset="0"/>
                        <a:cs typeface="Times New Roman" panose="02020603050405020304" pitchFamily="18" charset="0"/>
                      </a:endParaRPr>
                    </a:p>
                    <a:p>
                      <a:pPr>
                        <a:lnSpc>
                          <a:spcPct val="107000"/>
                        </a:lnSpc>
                        <a:spcAft>
                          <a:spcPts val="800"/>
                        </a:spcAft>
                      </a:pPr>
                      <a:r>
                        <a:rPr lang="en-US" sz="1400" b="1">
                          <a:latin typeface="Times New Roman" panose="02020603050405020304" pitchFamily="18" charset="0"/>
                          <a:cs typeface="Times New Roman" panose="02020603050405020304" pitchFamily="18" charset="0"/>
                        </a:rPr>
                        <a:t>Pt booklet and green file</a:t>
                      </a:r>
                      <a:endParaRPr lang="en-ZW" sz="1400" b="1">
                        <a:latin typeface="Times New Roman" panose="02020603050405020304" pitchFamily="18" charset="0"/>
                        <a:cs typeface="Times New Roman" panose="02020603050405020304" pitchFamily="18" charset="0"/>
                      </a:endParaRPr>
                    </a:p>
                  </a:txBody>
                  <a:tcPr marL="63455" marR="63455" marT="8813" marB="0"/>
                </a:tc>
                <a:tc>
                  <a:txBody>
                    <a:bodyPr/>
                    <a:lstStyle/>
                    <a:p>
                      <a:pPr>
                        <a:lnSpc>
                          <a:spcPct val="107000"/>
                        </a:lnSpc>
                        <a:spcAft>
                          <a:spcPts val="800"/>
                        </a:spcAft>
                      </a:pPr>
                      <a:r>
                        <a:rPr lang="en-US" sz="1400" b="1" dirty="0">
                          <a:latin typeface="Times New Roman" panose="02020603050405020304" pitchFamily="18" charset="0"/>
                          <a:cs typeface="Times New Roman" panose="02020603050405020304" pitchFamily="18" charset="0"/>
                        </a:rPr>
                        <a:t> </a:t>
                      </a:r>
                      <a:endParaRPr lang="en-ZW" sz="1400" b="1" dirty="0">
                        <a:latin typeface="Times New Roman" panose="02020603050405020304" pitchFamily="18" charset="0"/>
                        <a:cs typeface="Times New Roman" panose="02020603050405020304" pitchFamily="18" charset="0"/>
                      </a:endParaRPr>
                    </a:p>
                  </a:txBody>
                  <a:tcPr marL="63455" marR="63455" marT="8813" marB="0"/>
                </a:tc>
                <a:extLst>
                  <a:ext uri="{0D108BD9-81ED-4DB2-BD59-A6C34878D82A}">
                    <a16:rowId xmlns:a16="http://schemas.microsoft.com/office/drawing/2014/main" val="1618860622"/>
                  </a:ext>
                </a:extLst>
              </a:tr>
            </a:tbl>
          </a:graphicData>
        </a:graphic>
      </p:graphicFrame>
    </p:spTree>
    <p:extLst>
      <p:ext uri="{BB962C8B-B14F-4D97-AF65-F5344CB8AC3E}">
        <p14:creationId xmlns:p14="http://schemas.microsoft.com/office/powerpoint/2010/main" val="2442870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B2A763F-E5B9-436E-BBED-1AE01C6D1512}" type="slidenum">
              <a:rPr lang="en-US" smtClean="0"/>
              <a:pPr/>
              <a:t>17</a:t>
            </a:fld>
            <a:endParaRPr lang="en-US"/>
          </a:p>
        </p:txBody>
      </p:sp>
      <p:graphicFrame>
        <p:nvGraphicFramePr>
          <p:cNvPr id="4" name="Content Placeholder 4"/>
          <p:cNvGraphicFramePr>
            <a:graphicFrameLocks/>
          </p:cNvGraphicFramePr>
          <p:nvPr/>
        </p:nvGraphicFramePr>
        <p:xfrm>
          <a:off x="595087" y="275774"/>
          <a:ext cx="10987313" cy="6284632"/>
        </p:xfrm>
        <a:graphic>
          <a:graphicData uri="http://schemas.openxmlformats.org/drawingml/2006/table">
            <a:tbl>
              <a:tblPr firstRow="1" bandRow="1">
                <a:tableStyleId>{5940675A-B579-460E-94D1-54222C63F5DA}</a:tableStyleId>
              </a:tblPr>
              <a:tblGrid>
                <a:gridCol w="1892648">
                  <a:extLst>
                    <a:ext uri="{9D8B030D-6E8A-4147-A177-3AD203B41FA5}">
                      <a16:colId xmlns:a16="http://schemas.microsoft.com/office/drawing/2014/main" val="1145454424"/>
                    </a:ext>
                  </a:extLst>
                </a:gridCol>
                <a:gridCol w="3439370">
                  <a:extLst>
                    <a:ext uri="{9D8B030D-6E8A-4147-A177-3AD203B41FA5}">
                      <a16:colId xmlns:a16="http://schemas.microsoft.com/office/drawing/2014/main" val="1943021379"/>
                    </a:ext>
                  </a:extLst>
                </a:gridCol>
                <a:gridCol w="1489071">
                  <a:extLst>
                    <a:ext uri="{9D8B030D-6E8A-4147-A177-3AD203B41FA5}">
                      <a16:colId xmlns:a16="http://schemas.microsoft.com/office/drawing/2014/main" val="192210568"/>
                    </a:ext>
                  </a:extLst>
                </a:gridCol>
                <a:gridCol w="995360">
                  <a:extLst>
                    <a:ext uri="{9D8B030D-6E8A-4147-A177-3AD203B41FA5}">
                      <a16:colId xmlns:a16="http://schemas.microsoft.com/office/drawing/2014/main" val="1298673203"/>
                    </a:ext>
                  </a:extLst>
                </a:gridCol>
                <a:gridCol w="1351930">
                  <a:extLst>
                    <a:ext uri="{9D8B030D-6E8A-4147-A177-3AD203B41FA5}">
                      <a16:colId xmlns:a16="http://schemas.microsoft.com/office/drawing/2014/main" val="3399064528"/>
                    </a:ext>
                  </a:extLst>
                </a:gridCol>
                <a:gridCol w="1818934">
                  <a:extLst>
                    <a:ext uri="{9D8B030D-6E8A-4147-A177-3AD203B41FA5}">
                      <a16:colId xmlns:a16="http://schemas.microsoft.com/office/drawing/2014/main" val="2273971314"/>
                    </a:ext>
                  </a:extLst>
                </a:gridCol>
              </a:tblGrid>
              <a:tr h="2439661">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7.Patients with high VL</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291" marR="53291" marT="7401" marB="0"/>
                </a:tc>
                <a:tc>
                  <a:txBody>
                    <a:bodyPr/>
                    <a:lstStyle/>
                    <a:p>
                      <a:pPr>
                        <a:lnSpc>
                          <a:spcPct val="107000"/>
                        </a:lnSpc>
                        <a:spcAft>
                          <a:spcPts val="800"/>
                        </a:spcAft>
                      </a:pPr>
                      <a:r>
                        <a:rPr lang="en-US" sz="1400" b="1" dirty="0">
                          <a:effectLst/>
                          <a:highlight>
                            <a:srgbClr val="FFFF00"/>
                          </a:highlight>
                          <a:latin typeface="Times New Roman" panose="02020603050405020304" pitchFamily="18" charset="0"/>
                          <a:cs typeface="Times New Roman" panose="02020603050405020304" pitchFamily="18" charset="0"/>
                        </a:rPr>
                        <a:t>Patient goes to see OI Nurse or PC who phoned them.</a:t>
                      </a:r>
                      <a:endParaRPr lang="en-ZW" sz="1400" b="1" dirty="0">
                        <a:effectLst/>
                        <a:highlight>
                          <a:srgbClr val="FFFF00"/>
                        </a:highligh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highlight>
                            <a:srgbClr val="FFFF00"/>
                          </a:highlight>
                          <a:latin typeface="Times New Roman" panose="02020603050405020304" pitchFamily="18" charset="0"/>
                          <a:cs typeface="Times New Roman" panose="02020603050405020304" pitchFamily="18" charset="0"/>
                        </a:rPr>
                        <a:t>Escorted to PC who does EAC Sessions</a:t>
                      </a:r>
                      <a:endParaRPr lang="en-ZW" sz="1400" b="1" dirty="0">
                        <a:effectLst/>
                        <a:highlight>
                          <a:srgbClr val="FFFF00"/>
                        </a:highligh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highlight>
                            <a:srgbClr val="FFFF00"/>
                          </a:highlight>
                          <a:latin typeface="Times New Roman" panose="02020603050405020304" pitchFamily="18" charset="0"/>
                          <a:cs typeface="Times New Roman" panose="02020603050405020304" pitchFamily="18" charset="0"/>
                        </a:rPr>
                        <a:t>Green book collected from box with high VL for 1</a:t>
                      </a:r>
                      <a:r>
                        <a:rPr lang="en-US" sz="1400" b="1" baseline="30000" dirty="0">
                          <a:effectLst/>
                          <a:highlight>
                            <a:srgbClr val="FFFF00"/>
                          </a:highlight>
                          <a:latin typeface="Times New Roman" panose="02020603050405020304" pitchFamily="18" charset="0"/>
                          <a:cs typeface="Times New Roman" panose="02020603050405020304" pitchFamily="18" charset="0"/>
                        </a:rPr>
                        <a:t>st</a:t>
                      </a:r>
                      <a:r>
                        <a:rPr lang="en-US" sz="1400" b="1" dirty="0">
                          <a:effectLst/>
                          <a:highlight>
                            <a:srgbClr val="FFFF00"/>
                          </a:highlight>
                          <a:latin typeface="Times New Roman" panose="02020603050405020304" pitchFamily="18" charset="0"/>
                          <a:cs typeface="Times New Roman" panose="02020603050405020304" pitchFamily="18" charset="0"/>
                        </a:rPr>
                        <a:t> EACs</a:t>
                      </a:r>
                      <a:endParaRPr lang="en-ZW" sz="1400" b="1" dirty="0">
                        <a:effectLst/>
                        <a:highlight>
                          <a:srgbClr val="FFFF00"/>
                        </a:highligh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highlight>
                            <a:srgbClr val="FFFF00"/>
                          </a:highlight>
                          <a:latin typeface="Times New Roman" panose="02020603050405020304" pitchFamily="18" charset="0"/>
                          <a:cs typeface="Times New Roman" panose="02020603050405020304" pitchFamily="18" charset="0"/>
                        </a:rPr>
                        <a:t>1</a:t>
                      </a:r>
                      <a:r>
                        <a:rPr lang="en-US" sz="1400" b="1" baseline="30000" dirty="0">
                          <a:effectLst/>
                          <a:highlight>
                            <a:srgbClr val="FFFF00"/>
                          </a:highlight>
                          <a:latin typeface="Times New Roman" panose="02020603050405020304" pitchFamily="18" charset="0"/>
                          <a:cs typeface="Times New Roman" panose="02020603050405020304" pitchFamily="18" charset="0"/>
                        </a:rPr>
                        <a:t>st</a:t>
                      </a:r>
                      <a:r>
                        <a:rPr lang="en-US" sz="1400" b="1" dirty="0">
                          <a:effectLst/>
                          <a:highlight>
                            <a:srgbClr val="FFFF00"/>
                          </a:highlight>
                          <a:latin typeface="Times New Roman" panose="02020603050405020304" pitchFamily="18" charset="0"/>
                          <a:cs typeface="Times New Roman" panose="02020603050405020304" pitchFamily="18" charset="0"/>
                        </a:rPr>
                        <a:t> EAC session done and supplied for 1 month or continues with their drugs they have.</a:t>
                      </a:r>
                      <a:endParaRPr lang="en-ZW" sz="1400" b="1" dirty="0">
                        <a:effectLst/>
                        <a:highlight>
                          <a:srgbClr val="FFFF00"/>
                        </a:highligh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highlight>
                            <a:srgbClr val="FFFF00"/>
                          </a:highlight>
                          <a:latin typeface="Times New Roman" panose="02020603050405020304" pitchFamily="18" charset="0"/>
                          <a:cs typeface="Times New Roman" panose="02020603050405020304" pitchFamily="18" charset="0"/>
                        </a:rPr>
                        <a:t>2</a:t>
                      </a:r>
                      <a:r>
                        <a:rPr lang="en-US" sz="1400" b="1" baseline="30000" dirty="0">
                          <a:effectLst/>
                          <a:highlight>
                            <a:srgbClr val="FFFF00"/>
                          </a:highlight>
                          <a:latin typeface="Times New Roman" panose="02020603050405020304" pitchFamily="18" charset="0"/>
                          <a:cs typeface="Times New Roman" panose="02020603050405020304" pitchFamily="18" charset="0"/>
                        </a:rPr>
                        <a:t>nd</a:t>
                      </a:r>
                      <a:r>
                        <a:rPr lang="en-US" sz="1400" b="1" dirty="0">
                          <a:effectLst/>
                          <a:highlight>
                            <a:srgbClr val="FFFF00"/>
                          </a:highlight>
                          <a:latin typeface="Times New Roman" panose="02020603050405020304" pitchFamily="18" charset="0"/>
                          <a:cs typeface="Times New Roman" panose="02020603050405020304" pitchFamily="18" charset="0"/>
                        </a:rPr>
                        <a:t> session done after 1 month with 1-month supply of drugs</a:t>
                      </a:r>
                      <a:endParaRPr lang="en-ZW" sz="1400" b="1" dirty="0">
                        <a:effectLst/>
                        <a:highlight>
                          <a:srgbClr val="FFFF00"/>
                        </a:highligh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highlight>
                            <a:srgbClr val="FFFF00"/>
                          </a:highlight>
                          <a:latin typeface="Times New Roman" panose="02020603050405020304" pitchFamily="18" charset="0"/>
                          <a:cs typeface="Times New Roman" panose="02020603050405020304" pitchFamily="18" charset="0"/>
                        </a:rPr>
                        <a:t>3</a:t>
                      </a:r>
                      <a:r>
                        <a:rPr lang="en-US" sz="1400" b="1" baseline="30000" dirty="0">
                          <a:effectLst/>
                          <a:highlight>
                            <a:srgbClr val="FFFF00"/>
                          </a:highlight>
                          <a:latin typeface="Times New Roman" panose="02020603050405020304" pitchFamily="18" charset="0"/>
                          <a:cs typeface="Times New Roman" panose="02020603050405020304" pitchFamily="18" charset="0"/>
                        </a:rPr>
                        <a:t>rd</a:t>
                      </a:r>
                      <a:r>
                        <a:rPr lang="en-US" sz="1400" b="1" dirty="0">
                          <a:effectLst/>
                          <a:highlight>
                            <a:srgbClr val="FFFF00"/>
                          </a:highlight>
                          <a:latin typeface="Times New Roman" panose="02020603050405020304" pitchFamily="18" charset="0"/>
                          <a:cs typeface="Times New Roman" panose="02020603050405020304" pitchFamily="18" charset="0"/>
                        </a:rPr>
                        <a:t> EAC session again with 1 month supply booked for repeat VL </a:t>
                      </a:r>
                      <a:endParaRPr lang="en-ZW" sz="14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txBody>
                  <a:tcPr marL="53291" marR="53291" marT="7401"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 </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FLF/CLF</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 </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PC</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 </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PC</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DEC</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291" marR="53291" marT="7401"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5mins</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 </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2mins</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3mins</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 </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45mins</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291" marR="53291" marT="7401"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EAC register</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Pt green book</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Pt OPD booklets</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High VL booklet</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EPMS</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 </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291" marR="53291" marT="7401"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EAC sessions appointments</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Use of high VL form EAC sessions </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291" marR="53291" marT="7401" marB="0"/>
                </a:tc>
                <a:extLst>
                  <a:ext uri="{0D108BD9-81ED-4DB2-BD59-A6C34878D82A}">
                    <a16:rowId xmlns:a16="http://schemas.microsoft.com/office/drawing/2014/main" val="4056213942"/>
                  </a:ext>
                </a:extLst>
              </a:tr>
              <a:tr h="1522572">
                <a:tc>
                  <a:txBody>
                    <a:bodyPr/>
                    <a:lstStyle/>
                    <a:p>
                      <a:pPr>
                        <a:lnSpc>
                          <a:spcPct val="107000"/>
                        </a:lnSpc>
                        <a:spcAft>
                          <a:spcPts val="800"/>
                        </a:spcAft>
                      </a:pPr>
                      <a:r>
                        <a:rPr lang="en-US" sz="1400" b="1">
                          <a:effectLst/>
                          <a:latin typeface="Times New Roman" panose="02020603050405020304" pitchFamily="18" charset="0"/>
                          <a:cs typeface="Times New Roman" panose="02020603050405020304" pitchFamily="18" charset="0"/>
                        </a:rPr>
                        <a:t>8.Patient management per Guidelines</a:t>
                      </a:r>
                      <a:endParaRPr lang="en-ZW"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3291" marR="53291" marT="7401" marB="0"/>
                </a:tc>
                <a:tc>
                  <a:txBody>
                    <a:bodyPr/>
                    <a:lstStyle/>
                    <a:p>
                      <a:pPr>
                        <a:lnSpc>
                          <a:spcPct val="107000"/>
                        </a:lnSpc>
                        <a:spcAft>
                          <a:spcPts val="800"/>
                        </a:spcAft>
                      </a:pPr>
                      <a:r>
                        <a:rPr lang="en-US" sz="1400" b="1">
                          <a:effectLst/>
                          <a:latin typeface="Times New Roman" panose="02020603050405020304" pitchFamily="18" charset="0"/>
                          <a:cs typeface="Times New Roman" panose="02020603050405020304" pitchFamily="18" charset="0"/>
                        </a:rPr>
                        <a:t>Repeat VL done after 3 months</a:t>
                      </a:r>
                      <a:endParaRPr lang="en-ZW" sz="1400" b="1">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a:effectLst/>
                          <a:latin typeface="Times New Roman" panose="02020603050405020304" pitchFamily="18" charset="0"/>
                          <a:cs typeface="Times New Roman" panose="02020603050405020304" pitchFamily="18" charset="0"/>
                        </a:rPr>
                        <a:t>If VL remains high, book pts for DR to see on Thursdays to decide for switching</a:t>
                      </a:r>
                      <a:endParaRPr lang="en-ZW"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3291" marR="53291" marT="7401" marB="0"/>
                </a:tc>
                <a:tc>
                  <a:txBody>
                    <a:bodyPr/>
                    <a:lstStyle/>
                    <a:p>
                      <a:pPr>
                        <a:lnSpc>
                          <a:spcPct val="107000"/>
                        </a:lnSpc>
                        <a:spcAft>
                          <a:spcPts val="800"/>
                        </a:spcAft>
                      </a:pPr>
                      <a:r>
                        <a:rPr lang="en-US" sz="1400" b="1">
                          <a:effectLst/>
                          <a:latin typeface="Times New Roman" panose="02020603050405020304" pitchFamily="18" charset="0"/>
                          <a:cs typeface="Times New Roman" panose="02020603050405020304" pitchFamily="18" charset="0"/>
                        </a:rPr>
                        <a:t>OI Nurse</a:t>
                      </a:r>
                      <a:endParaRPr lang="en-ZW" sz="1400" b="1">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a:effectLst/>
                          <a:latin typeface="Times New Roman" panose="02020603050405020304" pitchFamily="18" charset="0"/>
                          <a:cs typeface="Times New Roman" panose="02020603050405020304" pitchFamily="18" charset="0"/>
                        </a:rPr>
                        <a:t>Dr</a:t>
                      </a:r>
                      <a:endParaRPr lang="en-ZW"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3291" marR="53291" marT="7401" marB="0"/>
                </a:tc>
                <a:tc>
                  <a:txBody>
                    <a:bodyPr/>
                    <a:lstStyle/>
                    <a:p>
                      <a:pPr>
                        <a:lnSpc>
                          <a:spcPct val="107000"/>
                        </a:lnSpc>
                        <a:spcAft>
                          <a:spcPts val="800"/>
                        </a:spcAft>
                      </a:pPr>
                      <a:r>
                        <a:rPr lang="en-US" sz="1400" b="1">
                          <a:effectLst/>
                          <a:latin typeface="Times New Roman" panose="02020603050405020304" pitchFamily="18" charset="0"/>
                          <a:cs typeface="Times New Roman" panose="02020603050405020304" pitchFamily="18" charset="0"/>
                        </a:rPr>
                        <a:t>5mins</a:t>
                      </a:r>
                      <a:endParaRPr lang="en-ZW"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3291" marR="53291" marT="7401"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Lab request form for VL</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Pt green book</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Pt OPD booklet</a:t>
                      </a:r>
                      <a:endParaRPr lang="en-ZW" sz="1400" b="1" dirty="0">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VL register</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291" marR="53291" marT="7401"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Missing opportunities on time of bleeding the repeat VL</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291" marR="53291" marT="7401" marB="0"/>
                </a:tc>
                <a:extLst>
                  <a:ext uri="{0D108BD9-81ED-4DB2-BD59-A6C34878D82A}">
                    <a16:rowId xmlns:a16="http://schemas.microsoft.com/office/drawing/2014/main" val="4170860417"/>
                  </a:ext>
                </a:extLst>
              </a:tr>
              <a:tr h="1522572">
                <a:tc>
                  <a:txBody>
                    <a:bodyPr/>
                    <a:lstStyle/>
                    <a:p>
                      <a:pPr>
                        <a:lnSpc>
                          <a:spcPct val="107000"/>
                        </a:lnSpc>
                        <a:spcAft>
                          <a:spcPts val="800"/>
                        </a:spcAft>
                      </a:pPr>
                      <a:r>
                        <a:rPr lang="en-US" sz="1400" b="1">
                          <a:effectLst/>
                          <a:latin typeface="Times New Roman" panose="02020603050405020304" pitchFamily="18" charset="0"/>
                          <a:cs typeface="Times New Roman" panose="02020603050405020304" pitchFamily="18" charset="0"/>
                        </a:rPr>
                        <a:t>9.Patient management continues</a:t>
                      </a:r>
                      <a:endParaRPr lang="en-ZW"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3291" marR="53291" marT="7401" marB="0"/>
                </a:tc>
                <a:tc>
                  <a:txBody>
                    <a:bodyPr/>
                    <a:lstStyle/>
                    <a:p>
                      <a:pPr>
                        <a:lnSpc>
                          <a:spcPct val="107000"/>
                        </a:lnSpc>
                        <a:spcAft>
                          <a:spcPts val="800"/>
                        </a:spcAft>
                      </a:pPr>
                      <a:r>
                        <a:rPr lang="en-US" sz="1400" b="1">
                          <a:effectLst/>
                          <a:latin typeface="Times New Roman" panose="02020603050405020304" pitchFamily="18" charset="0"/>
                          <a:cs typeface="Times New Roman" panose="02020603050405020304" pitchFamily="18" charset="0"/>
                        </a:rPr>
                        <a:t>Repeat VL post 3months post switching </a:t>
                      </a:r>
                      <a:endParaRPr lang="en-ZW" sz="1400" b="1">
                        <a:effectLst/>
                        <a:latin typeface="Times New Roman" panose="02020603050405020304" pitchFamily="18" charset="0"/>
                        <a:cs typeface="Times New Roman" panose="02020603050405020304" pitchFamily="18" charset="0"/>
                      </a:endParaRPr>
                    </a:p>
                    <a:p>
                      <a:pPr>
                        <a:lnSpc>
                          <a:spcPct val="107000"/>
                        </a:lnSpc>
                        <a:spcAft>
                          <a:spcPts val="800"/>
                        </a:spcAft>
                      </a:pPr>
                      <a:r>
                        <a:rPr lang="en-US" sz="1400" b="1">
                          <a:effectLst/>
                          <a:latin typeface="Times New Roman" panose="02020603050405020304" pitchFamily="18" charset="0"/>
                          <a:cs typeface="Times New Roman" panose="02020603050405020304" pitchFamily="18" charset="0"/>
                        </a:rPr>
                        <a:t>If suppressed continue management and maintain cohorting system for annual VLs</a:t>
                      </a:r>
                      <a:endParaRPr lang="en-ZW"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3291" marR="53291" marT="7401" marB="0"/>
                </a:tc>
                <a:tc>
                  <a:txBody>
                    <a:bodyPr/>
                    <a:lstStyle/>
                    <a:p>
                      <a:pPr>
                        <a:lnSpc>
                          <a:spcPct val="107000"/>
                        </a:lnSpc>
                        <a:spcAft>
                          <a:spcPts val="800"/>
                        </a:spcAft>
                      </a:pPr>
                      <a:r>
                        <a:rPr lang="en-US" sz="1400" b="1">
                          <a:effectLst/>
                          <a:latin typeface="Times New Roman" panose="02020603050405020304" pitchFamily="18" charset="0"/>
                          <a:cs typeface="Times New Roman" panose="02020603050405020304" pitchFamily="18" charset="0"/>
                        </a:rPr>
                        <a:t>OI Nurse</a:t>
                      </a:r>
                      <a:endParaRPr lang="en-ZW"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3291" marR="53291" marT="7401"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 </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291" marR="53291" marT="7401" marB="0"/>
                </a:tc>
                <a:tc>
                  <a:txBody>
                    <a:bodyPr/>
                    <a:lstStyle/>
                    <a:p>
                      <a:pPr>
                        <a:lnSpc>
                          <a:spcPct val="107000"/>
                        </a:lnSpc>
                        <a:spcAft>
                          <a:spcPts val="800"/>
                        </a:spcAft>
                      </a:pPr>
                      <a:r>
                        <a:rPr lang="en-US" sz="1400" b="1">
                          <a:effectLst/>
                          <a:latin typeface="Times New Roman" panose="02020603050405020304" pitchFamily="18" charset="0"/>
                          <a:cs typeface="Times New Roman" panose="02020603050405020304" pitchFamily="18" charset="0"/>
                        </a:rPr>
                        <a:t> </a:t>
                      </a:r>
                      <a:endParaRPr lang="en-ZW"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3291" marR="53291" marT="7401" marB="0"/>
                </a:tc>
                <a:tc>
                  <a:txBody>
                    <a:bodyPr/>
                    <a:lstStyle/>
                    <a:p>
                      <a:pPr>
                        <a:lnSpc>
                          <a:spcPct val="107000"/>
                        </a:lnSpc>
                        <a:spcAft>
                          <a:spcPts val="800"/>
                        </a:spcAft>
                      </a:pPr>
                      <a:r>
                        <a:rPr lang="en-US" sz="1400" b="1" dirty="0">
                          <a:effectLst/>
                          <a:latin typeface="Times New Roman" panose="02020603050405020304" pitchFamily="18" charset="0"/>
                          <a:cs typeface="Times New Roman" panose="02020603050405020304" pitchFamily="18" charset="0"/>
                        </a:rPr>
                        <a:t> </a:t>
                      </a:r>
                      <a:endParaRPr lang="en-ZW"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291" marR="53291" marT="7401" marB="0"/>
                </a:tc>
                <a:extLst>
                  <a:ext uri="{0D108BD9-81ED-4DB2-BD59-A6C34878D82A}">
                    <a16:rowId xmlns:a16="http://schemas.microsoft.com/office/drawing/2014/main" val="1573194267"/>
                  </a:ext>
                </a:extLst>
              </a:tr>
            </a:tbl>
          </a:graphicData>
        </a:graphic>
      </p:graphicFrame>
    </p:spTree>
    <p:extLst>
      <p:ext uri="{BB962C8B-B14F-4D97-AF65-F5344CB8AC3E}">
        <p14:creationId xmlns:p14="http://schemas.microsoft.com/office/powerpoint/2010/main" val="620425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76A5D1-C653-8443-A72C-38358B1A86F5}"/>
              </a:ext>
            </a:extLst>
          </p:cNvPr>
          <p:cNvSpPr>
            <a:spLocks noGrp="1"/>
          </p:cNvSpPr>
          <p:nvPr>
            <p:ph idx="1"/>
          </p:nvPr>
        </p:nvSpPr>
        <p:spPr/>
        <p:txBody>
          <a:bodyPr>
            <a:normAutofit/>
          </a:bodyPr>
          <a:lstStyle/>
          <a:p>
            <a:pPr>
              <a:buFont typeface="Wingdings" panose="05000000000000000000" pitchFamily="2" charset="2"/>
              <a:buChar char="§"/>
            </a:pPr>
            <a:r>
              <a:rPr lang="en-US" sz="3200" b="1" dirty="0"/>
              <a:t>Documentation of Viral load results in the Patient Care Booklet and EAC register  .</a:t>
            </a:r>
          </a:p>
          <a:p>
            <a:pPr marL="0" indent="0">
              <a:buFont typeface="Wingdings" pitchFamily="2" charset="2"/>
              <a:buChar char="§"/>
            </a:pPr>
            <a:r>
              <a:rPr lang="en-US" sz="3200" b="1" dirty="0"/>
              <a:t>Dispensing Practices by clinicians as some are not sticking to set standards.</a:t>
            </a:r>
          </a:p>
          <a:p>
            <a:pPr marL="0" indent="0">
              <a:buFont typeface="Wingdings" pitchFamily="2" charset="2"/>
              <a:buChar char="§"/>
            </a:pPr>
            <a:r>
              <a:rPr lang="en-US" sz="3200" b="1" dirty="0"/>
              <a:t>Changing of staff in the OI Department </a:t>
            </a:r>
            <a:r>
              <a:rPr lang="en-US" b="1" dirty="0"/>
              <a:t>.</a:t>
            </a:r>
          </a:p>
        </p:txBody>
      </p:sp>
      <p:sp>
        <p:nvSpPr>
          <p:cNvPr id="4" name="Slide Number Placeholder 3">
            <a:extLst>
              <a:ext uri="{FF2B5EF4-FFF2-40B4-BE49-F238E27FC236}">
                <a16:creationId xmlns:a16="http://schemas.microsoft.com/office/drawing/2014/main" id="{5EDB70AD-335B-A043-AFC9-DA6974A75A48}"/>
              </a:ext>
            </a:extLst>
          </p:cNvPr>
          <p:cNvSpPr>
            <a:spLocks noGrp="1"/>
          </p:cNvSpPr>
          <p:nvPr>
            <p:ph type="sldNum" sz="quarter" idx="12"/>
          </p:nvPr>
        </p:nvSpPr>
        <p:spPr/>
        <p:txBody>
          <a:bodyPr/>
          <a:lstStyle/>
          <a:p>
            <a:fld id="{FB2A763F-E5B9-436E-BBED-1AE01C6D1512}" type="slidenum">
              <a:rPr lang="en-US" smtClean="0"/>
              <a:pPr/>
              <a:t>18</a:t>
            </a:fld>
            <a:endParaRPr lang="en-US"/>
          </a:p>
        </p:txBody>
      </p:sp>
      <p:sp>
        <p:nvSpPr>
          <p:cNvPr id="2" name="TextBox 1"/>
          <p:cNvSpPr txBox="1"/>
          <p:nvPr/>
        </p:nvSpPr>
        <p:spPr>
          <a:xfrm>
            <a:off x="2846672" y="738020"/>
            <a:ext cx="5992666" cy="984885"/>
          </a:xfrm>
          <a:prstGeom prst="rect">
            <a:avLst/>
          </a:prstGeom>
          <a:noFill/>
        </p:spPr>
        <p:txBody>
          <a:bodyPr wrap="none" rtlCol="0">
            <a:spAutoFit/>
          </a:bodyPr>
          <a:lstStyle/>
          <a:p>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Gap (Problem Statement):</a:t>
            </a:r>
          </a:p>
          <a:p>
            <a:endParaRPr lang="en-US" dirty="0"/>
          </a:p>
        </p:txBody>
      </p:sp>
      <p:pic>
        <p:nvPicPr>
          <p:cNvPr id="6" name="Graphic 5" descr="Bar chart">
            <a:extLst>
              <a:ext uri="{FF2B5EF4-FFF2-40B4-BE49-F238E27FC236}">
                <a16:creationId xmlns:a16="http://schemas.microsoft.com/office/drawing/2014/main" id="{31D8B088-A434-7E45-8E15-9A9CCE7C18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96600" y="280820"/>
            <a:ext cx="914400" cy="914400"/>
          </a:xfrm>
          <a:prstGeom prst="rect">
            <a:avLst/>
          </a:prstGeom>
        </p:spPr>
      </p:pic>
    </p:spTree>
    <p:extLst>
      <p:ext uri="{BB962C8B-B14F-4D97-AF65-F5344CB8AC3E}">
        <p14:creationId xmlns:p14="http://schemas.microsoft.com/office/powerpoint/2010/main" val="1445972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76A5D1-C653-8443-A72C-38358B1A86F5}"/>
              </a:ext>
            </a:extLst>
          </p:cNvPr>
          <p:cNvSpPr>
            <a:spLocks noGrp="1"/>
          </p:cNvSpPr>
          <p:nvPr>
            <p:ph idx="1"/>
          </p:nvPr>
        </p:nvSpPr>
        <p:spPr>
          <a:xfrm>
            <a:off x="926011" y="811076"/>
            <a:ext cx="10515600" cy="4351338"/>
          </a:xfrm>
        </p:spPr>
        <p:txBody>
          <a:bodyPr/>
          <a:lstStyle/>
          <a:p>
            <a:pPr marL="0" indent="0">
              <a:buNone/>
            </a:pPr>
            <a:r>
              <a:rPr lang="en-US" sz="32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Voice of Customer (VOC)</a:t>
            </a:r>
          </a:p>
          <a:p>
            <a:pPr lvl="1"/>
            <a:r>
              <a:rPr lang="en-US" b="1" dirty="0"/>
              <a:t>Patient</a:t>
            </a:r>
          </a:p>
          <a:p>
            <a:pPr lvl="1"/>
            <a:r>
              <a:rPr lang="en-US" b="1" dirty="0"/>
              <a:t>Focus group</a:t>
            </a:r>
          </a:p>
          <a:p>
            <a:pPr lvl="1"/>
            <a:r>
              <a:rPr lang="en-US" b="1" dirty="0"/>
              <a:t>Random sampling of customer needs</a:t>
            </a:r>
          </a:p>
          <a:p>
            <a:pPr lvl="1"/>
            <a:r>
              <a:rPr lang="en-US" b="1" dirty="0">
                <a:solidFill>
                  <a:srgbClr val="FF0000"/>
                </a:solidFill>
              </a:rPr>
              <a:t>Results ** see display)</a:t>
            </a:r>
          </a:p>
          <a:p>
            <a:endParaRPr lang="en-US" dirty="0"/>
          </a:p>
        </p:txBody>
      </p:sp>
      <p:sp>
        <p:nvSpPr>
          <p:cNvPr id="4" name="Slide Number Placeholder 3">
            <a:extLst>
              <a:ext uri="{FF2B5EF4-FFF2-40B4-BE49-F238E27FC236}">
                <a16:creationId xmlns:a16="http://schemas.microsoft.com/office/drawing/2014/main" id="{5EDB70AD-335B-A043-AFC9-DA6974A75A48}"/>
              </a:ext>
            </a:extLst>
          </p:cNvPr>
          <p:cNvSpPr>
            <a:spLocks noGrp="1"/>
          </p:cNvSpPr>
          <p:nvPr>
            <p:ph type="sldNum" sz="quarter" idx="12"/>
          </p:nvPr>
        </p:nvSpPr>
        <p:spPr/>
        <p:txBody>
          <a:bodyPr/>
          <a:lstStyle/>
          <a:p>
            <a:fld id="{FB2A763F-E5B9-436E-BBED-1AE01C6D1512}" type="slidenum">
              <a:rPr lang="en-US" smtClean="0"/>
              <a:pPr/>
              <a:t>19</a:t>
            </a:fld>
            <a:endParaRPr lang="en-US"/>
          </a:p>
        </p:txBody>
      </p:sp>
      <p:pic>
        <p:nvPicPr>
          <p:cNvPr id="6" name="Picture 5" descr="IMG_20191206_114008.jpg"/>
          <p:cNvPicPr>
            <a:picLocks noChangeAspect="1"/>
          </p:cNvPicPr>
          <p:nvPr/>
        </p:nvPicPr>
        <p:blipFill>
          <a:blip r:embed="rId2" cstate="print"/>
          <a:stretch>
            <a:fillRect/>
          </a:stretch>
        </p:blipFill>
        <p:spPr>
          <a:xfrm>
            <a:off x="809171" y="3189513"/>
            <a:ext cx="6643190" cy="29200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6"/>
          <p:cNvSpPr/>
          <p:nvPr/>
        </p:nvSpPr>
        <p:spPr>
          <a:xfrm>
            <a:off x="6879771" y="624840"/>
            <a:ext cx="4678681" cy="5632311"/>
          </a:xfrm>
          <a:prstGeom prst="rect">
            <a:avLst/>
          </a:prstGeom>
        </p:spPr>
        <p:txBody>
          <a:bodyPr wrap="square">
            <a:spAutoFit/>
          </a:bodyPr>
          <a:lstStyle/>
          <a:p>
            <a:pPr lvl="1"/>
            <a:r>
              <a:rPr lang="en-US" b="1" dirty="0">
                <a:solidFill>
                  <a:srgbClr val="FF0000"/>
                </a:solidFill>
              </a:rPr>
              <a:t>What did you learn? How did you apply what you learned in your intervention?</a:t>
            </a:r>
          </a:p>
          <a:p>
            <a:pPr lvl="1"/>
            <a:r>
              <a:rPr lang="en-US" b="1" u="sng" dirty="0"/>
              <a:t>Lessons Learnt : </a:t>
            </a:r>
          </a:p>
          <a:p>
            <a:pPr marL="800100" lvl="1" indent="-342900">
              <a:buFont typeface="+mj-lt"/>
              <a:buAutoNum type="arabicPeriod"/>
            </a:pPr>
            <a:r>
              <a:rPr lang="en-US" b="1" dirty="0"/>
              <a:t>Patients are well concerned about the importance of viral load test .</a:t>
            </a:r>
          </a:p>
          <a:p>
            <a:pPr marL="800100" lvl="1" indent="-342900">
              <a:buFont typeface="+mj-lt"/>
              <a:buAutoNum type="arabicPeriod"/>
            </a:pPr>
            <a:r>
              <a:rPr lang="en-US" b="1" dirty="0"/>
              <a:t>We should monitor our patients as per the guidelines as our clients  are keen to know what is going on in terms of their health</a:t>
            </a:r>
            <a:r>
              <a:rPr lang="en-US" dirty="0"/>
              <a:t>.</a:t>
            </a:r>
          </a:p>
          <a:p>
            <a:pPr marL="800100" lvl="1" indent="-342900"/>
            <a:r>
              <a:rPr lang="en-US" b="1" u="sng" dirty="0"/>
              <a:t>Implementation</a:t>
            </a:r>
            <a:r>
              <a:rPr lang="en-US" dirty="0"/>
              <a:t> </a:t>
            </a:r>
          </a:p>
          <a:p>
            <a:pPr marL="800100" lvl="1" indent="-342900">
              <a:buFont typeface="+mj-lt"/>
              <a:buAutoNum type="arabicPeriod"/>
            </a:pPr>
            <a:r>
              <a:rPr lang="en-US" dirty="0"/>
              <a:t>Updating clients on their viral load next due date when visit for refills and clinical reviews</a:t>
            </a:r>
          </a:p>
          <a:p>
            <a:pPr marL="800100" lvl="1" indent="-342900">
              <a:buFont typeface="+mj-lt"/>
              <a:buAutoNum type="arabicPeriod"/>
            </a:pPr>
            <a:r>
              <a:rPr lang="en-US" dirty="0"/>
              <a:t>Calling the clients when the facility receives their results ,upon visit the clinical staff takes time explaining the meaning of the results ,what they are expected to do and when they are due for next </a:t>
            </a:r>
          </a:p>
          <a:p>
            <a:pPr marL="800100" lvl="1" indent="-342900"/>
            <a:r>
              <a:rPr lang="en-US" dirty="0"/>
              <a:t>       viral load sample collection .</a:t>
            </a:r>
          </a:p>
        </p:txBody>
      </p:sp>
    </p:spTree>
    <p:extLst>
      <p:ext uri="{BB962C8B-B14F-4D97-AF65-F5344CB8AC3E}">
        <p14:creationId xmlns:p14="http://schemas.microsoft.com/office/powerpoint/2010/main" val="2834296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D9943-41B2-0A49-B824-C5EE2C80467C}"/>
              </a:ext>
            </a:extLst>
          </p:cNvPr>
          <p:cNvSpPr>
            <a:spLocks noGrp="1"/>
          </p:cNvSpPr>
          <p:nvPr>
            <p:ph type="title"/>
          </p:nvPr>
        </p:nvSpPr>
        <p:spPr>
          <a:xfrm>
            <a:off x="838200" y="-10160"/>
            <a:ext cx="10515600" cy="1325563"/>
          </a:xfrm>
        </p:spPr>
        <p:txBody>
          <a:bodyPr/>
          <a:lstStyle/>
          <a:p>
            <a:r>
              <a:rPr lang="en-US" dirty="0"/>
              <a:t>PAGER</a:t>
            </a:r>
          </a:p>
        </p:txBody>
      </p:sp>
      <p:sp>
        <p:nvSpPr>
          <p:cNvPr id="3" name="Content Placeholder 2">
            <a:extLst>
              <a:ext uri="{FF2B5EF4-FFF2-40B4-BE49-F238E27FC236}">
                <a16:creationId xmlns:a16="http://schemas.microsoft.com/office/drawing/2014/main" id="{7F819B6A-183B-9343-9A44-745495EE1D09}"/>
              </a:ext>
            </a:extLst>
          </p:cNvPr>
          <p:cNvSpPr>
            <a:spLocks noGrp="1"/>
          </p:cNvSpPr>
          <p:nvPr>
            <p:ph idx="1"/>
          </p:nvPr>
        </p:nvSpPr>
        <p:spPr>
          <a:xfrm>
            <a:off x="838200" y="1023006"/>
            <a:ext cx="10515600" cy="5834993"/>
          </a:xfrm>
        </p:spPr>
        <p:txBody>
          <a:bodyPr>
            <a:normAutofit fontScale="85000" lnSpcReduction="20000"/>
          </a:bodyPr>
          <a:lstStyle/>
          <a:p>
            <a:pPr marL="0" indent="0">
              <a:buNone/>
            </a:pPr>
            <a:r>
              <a:rPr lang="en-US" b="1" dirty="0"/>
              <a:t>P</a:t>
            </a:r>
            <a:r>
              <a:rPr lang="en-US" dirty="0"/>
              <a:t>urpose:</a:t>
            </a:r>
          </a:p>
          <a:p>
            <a:pPr lvl="1"/>
            <a:r>
              <a:rPr lang="en-US" b="1" dirty="0">
                <a:solidFill>
                  <a:srgbClr val="0070C0"/>
                </a:solidFill>
              </a:rPr>
              <a:t>To Improve Care to patients with HIV and other </a:t>
            </a:r>
            <a:r>
              <a:rPr lang="en-US" b="1">
                <a:solidFill>
                  <a:srgbClr val="0070C0"/>
                </a:solidFill>
              </a:rPr>
              <a:t>disease states</a:t>
            </a:r>
            <a:endParaRPr lang="en-US" b="1" dirty="0">
              <a:solidFill>
                <a:srgbClr val="0070C0"/>
              </a:solidFill>
            </a:endParaRPr>
          </a:p>
          <a:p>
            <a:pPr lvl="1"/>
            <a:r>
              <a:rPr lang="en-US" b="1" dirty="0">
                <a:solidFill>
                  <a:srgbClr val="0070C0"/>
                </a:solidFill>
              </a:rPr>
              <a:t>To embed QI in our DNA</a:t>
            </a:r>
            <a:endParaRPr lang="en-US" dirty="0"/>
          </a:p>
          <a:p>
            <a:pPr marL="0" indent="0">
              <a:buNone/>
            </a:pPr>
            <a:r>
              <a:rPr lang="en-US" b="1" dirty="0"/>
              <a:t>A</a:t>
            </a:r>
            <a:r>
              <a:rPr lang="en-US" dirty="0"/>
              <a:t>genda:</a:t>
            </a:r>
          </a:p>
          <a:p>
            <a:pPr lvl="1"/>
            <a:r>
              <a:rPr lang="en-US" dirty="0"/>
              <a:t>Ice Breaker Poll – Dr. Barbara (Record Meeting)</a:t>
            </a:r>
          </a:p>
          <a:p>
            <a:pPr lvl="1"/>
            <a:r>
              <a:rPr lang="en-US" dirty="0"/>
              <a:t>A Message from the LARC PMT – Fortunate / Japhet</a:t>
            </a:r>
          </a:p>
          <a:p>
            <a:pPr lvl="1"/>
            <a:r>
              <a:rPr lang="en-US" dirty="0"/>
              <a:t>Knowledge Burst – </a:t>
            </a:r>
            <a:r>
              <a:rPr lang="en-US" i="1" dirty="0"/>
              <a:t>How to Critique a QI Project </a:t>
            </a:r>
            <a:r>
              <a:rPr lang="en-US" dirty="0"/>
              <a:t>- Dr. Barbara</a:t>
            </a:r>
          </a:p>
          <a:p>
            <a:pPr lvl="1"/>
            <a:r>
              <a:rPr lang="en-US" dirty="0"/>
              <a:t>Q &amp; A (10 minutes) – Dr. Barbara / Dr. Katy</a:t>
            </a:r>
          </a:p>
          <a:p>
            <a:pPr marL="0" indent="0">
              <a:buNone/>
            </a:pPr>
            <a:r>
              <a:rPr lang="en-US" b="1" dirty="0"/>
              <a:t>G</a:t>
            </a:r>
            <a:r>
              <a:rPr lang="en-US" dirty="0"/>
              <a:t>round Rules:</a:t>
            </a:r>
          </a:p>
          <a:p>
            <a:pPr lvl="1"/>
            <a:r>
              <a:rPr lang="en-US" dirty="0"/>
              <a:t>Begin &amp; end on time</a:t>
            </a:r>
          </a:p>
          <a:p>
            <a:pPr lvl="1"/>
            <a:r>
              <a:rPr lang="en-US" dirty="0"/>
              <a:t>Respect for all persons &amp; all thoughts</a:t>
            </a:r>
          </a:p>
          <a:p>
            <a:pPr lvl="1"/>
            <a:r>
              <a:rPr lang="en-US" dirty="0"/>
              <a:t>Encourage engagement &amp; participation</a:t>
            </a:r>
          </a:p>
          <a:p>
            <a:pPr lvl="1"/>
            <a:r>
              <a:rPr lang="en-US" dirty="0"/>
              <a:t>Keep audio on mute unless speaking / Raise hand to share or put question in chat box</a:t>
            </a:r>
          </a:p>
          <a:p>
            <a:pPr marL="0" indent="0">
              <a:buNone/>
            </a:pPr>
            <a:r>
              <a:rPr lang="en-US" b="1" dirty="0"/>
              <a:t>E</a:t>
            </a:r>
            <a:r>
              <a:rPr lang="en-US" dirty="0"/>
              <a:t>xpected Outcomes:</a:t>
            </a:r>
          </a:p>
          <a:p>
            <a:pPr lvl="1"/>
            <a:r>
              <a:rPr lang="en-US" b="1" dirty="0">
                <a:solidFill>
                  <a:srgbClr val="0070C0"/>
                </a:solidFill>
              </a:rPr>
              <a:t>To use the QI Project Evaluation Checklist to provide a critique of a QI Project</a:t>
            </a:r>
          </a:p>
          <a:p>
            <a:pPr lvl="1"/>
            <a:r>
              <a:rPr lang="en-US" b="1" dirty="0">
                <a:solidFill>
                  <a:srgbClr val="0070C0"/>
                </a:solidFill>
              </a:rPr>
              <a:t>To learn how to improve one’s own QI project through critique of other QI projects</a:t>
            </a:r>
          </a:p>
          <a:p>
            <a:pPr marL="0" indent="0">
              <a:buNone/>
            </a:pPr>
            <a:r>
              <a:rPr lang="en-US" b="1" dirty="0"/>
              <a:t>R</a:t>
            </a:r>
            <a:r>
              <a:rPr lang="en-US" dirty="0"/>
              <a:t>oles:</a:t>
            </a:r>
          </a:p>
          <a:p>
            <a:pPr lvl="1"/>
            <a:r>
              <a:rPr lang="en-US" dirty="0"/>
              <a:t>Host – Dr. Barbara</a:t>
            </a:r>
          </a:p>
          <a:p>
            <a:pPr lvl="1"/>
            <a:r>
              <a:rPr lang="en-US" dirty="0"/>
              <a:t>Facilitator – Dr. Barbara / Dr. Katy</a:t>
            </a:r>
          </a:p>
          <a:p>
            <a:pPr lvl="1"/>
            <a:endParaRPr lang="en-US" dirty="0"/>
          </a:p>
          <a:p>
            <a:endParaRPr lang="en-US" dirty="0"/>
          </a:p>
        </p:txBody>
      </p:sp>
    </p:spTree>
    <p:extLst>
      <p:ext uri="{BB962C8B-B14F-4D97-AF65-F5344CB8AC3E}">
        <p14:creationId xmlns:p14="http://schemas.microsoft.com/office/powerpoint/2010/main" val="553289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W" b="1" dirty="0">
                <a:solidFill>
                  <a:srgbClr val="FF0000"/>
                </a:solidFill>
              </a:rPr>
              <a:t>VOICE OF THE CUSTOMER</a:t>
            </a:r>
          </a:p>
        </p:txBody>
      </p:sp>
      <p:sp>
        <p:nvSpPr>
          <p:cNvPr id="3" name="Content Placeholder 2"/>
          <p:cNvSpPr>
            <a:spLocks noGrp="1"/>
          </p:cNvSpPr>
          <p:nvPr>
            <p:ph idx="1"/>
          </p:nvPr>
        </p:nvSpPr>
        <p:spPr/>
        <p:txBody>
          <a:bodyPr>
            <a:normAutofit fontScale="92500" lnSpcReduction="20000"/>
          </a:bodyPr>
          <a:lstStyle/>
          <a:p>
            <a:pPr marL="0" indent="0">
              <a:buNone/>
            </a:pPr>
            <a:r>
              <a:rPr lang="en-ZW" b="1" dirty="0" err="1"/>
              <a:t>Analyzed</a:t>
            </a:r>
            <a:r>
              <a:rPr lang="en-ZW" b="1" dirty="0"/>
              <a:t> 16 forms</a:t>
            </a:r>
          </a:p>
          <a:p>
            <a:r>
              <a:rPr lang="en-ZW" dirty="0"/>
              <a:t>Knowledge of VL 9/16 well versed.</a:t>
            </a:r>
          </a:p>
          <a:p>
            <a:r>
              <a:rPr lang="en-ZW" dirty="0"/>
              <a:t>6 month VL -12/16</a:t>
            </a:r>
          </a:p>
          <a:p>
            <a:r>
              <a:rPr lang="en-ZW" dirty="0"/>
              <a:t>3/16 were called to clinic to get VL results &lt; 1000c/ml</a:t>
            </a:r>
          </a:p>
          <a:p>
            <a:pPr marL="0" indent="0">
              <a:buNone/>
            </a:pPr>
            <a:r>
              <a:rPr lang="en-ZW" b="1" dirty="0"/>
              <a:t>Areas to improve</a:t>
            </a:r>
          </a:p>
          <a:p>
            <a:pPr marL="0" indent="0">
              <a:buNone/>
            </a:pPr>
            <a:r>
              <a:rPr lang="en-ZW" dirty="0"/>
              <a:t>Improve timely issuing of results-3/16</a:t>
            </a:r>
          </a:p>
          <a:p>
            <a:pPr marL="0" indent="0">
              <a:buNone/>
            </a:pPr>
            <a:r>
              <a:rPr lang="en-ZW" dirty="0"/>
              <a:t>Increase staff in OI Department -2/16</a:t>
            </a:r>
          </a:p>
          <a:p>
            <a:pPr marL="0" indent="0">
              <a:buNone/>
            </a:pPr>
            <a:r>
              <a:rPr lang="en-ZW" dirty="0"/>
              <a:t>Supply 6 monthly ARVs-1/16</a:t>
            </a:r>
          </a:p>
          <a:p>
            <a:pPr marL="0" indent="0">
              <a:buNone/>
            </a:pPr>
            <a:r>
              <a:rPr lang="en-ZW" dirty="0"/>
              <a:t>VL must be collected anytime of the day- 1/16</a:t>
            </a:r>
          </a:p>
          <a:p>
            <a:pPr marL="0" indent="0">
              <a:buNone/>
            </a:pPr>
            <a:r>
              <a:rPr lang="en-ZW" dirty="0"/>
              <a:t>9 did not commend on the question</a:t>
            </a:r>
          </a:p>
        </p:txBody>
      </p:sp>
      <p:sp>
        <p:nvSpPr>
          <p:cNvPr id="4" name="Slide Number Placeholder 3"/>
          <p:cNvSpPr>
            <a:spLocks noGrp="1"/>
          </p:cNvSpPr>
          <p:nvPr>
            <p:ph type="sldNum" sz="quarter" idx="12"/>
          </p:nvPr>
        </p:nvSpPr>
        <p:spPr/>
        <p:txBody>
          <a:bodyPr/>
          <a:lstStyle/>
          <a:p>
            <a:fld id="{FB2A763F-E5B9-436E-BBED-1AE01C6D1512}" type="slidenum">
              <a:rPr lang="en-US" smtClean="0"/>
              <a:pPr/>
              <a:t>20</a:t>
            </a:fld>
            <a:endParaRPr lang="en-US"/>
          </a:p>
        </p:txBody>
      </p:sp>
      <p:pic>
        <p:nvPicPr>
          <p:cNvPr id="6" name="Graphic 5" descr="Bar chart">
            <a:extLst>
              <a:ext uri="{FF2B5EF4-FFF2-40B4-BE49-F238E27FC236}">
                <a16:creationId xmlns:a16="http://schemas.microsoft.com/office/drawing/2014/main" id="{11AD64C2-0AE3-7944-9592-08D3D062F2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39400" y="230188"/>
            <a:ext cx="914400" cy="914400"/>
          </a:xfrm>
          <a:prstGeom prst="rect">
            <a:avLst/>
          </a:prstGeom>
        </p:spPr>
      </p:pic>
    </p:spTree>
    <p:extLst>
      <p:ext uri="{BB962C8B-B14F-4D97-AF65-F5344CB8AC3E}">
        <p14:creationId xmlns:p14="http://schemas.microsoft.com/office/powerpoint/2010/main" val="2899631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EA7C7A-E674-004A-8783-C2F69F722EF4}"/>
              </a:ext>
            </a:extLst>
          </p:cNvPr>
          <p:cNvSpPr>
            <a:spLocks noGrp="1"/>
          </p:cNvSpPr>
          <p:nvPr>
            <p:ph idx="1"/>
          </p:nvPr>
        </p:nvSpPr>
        <p:spPr>
          <a:xfrm>
            <a:off x="838200" y="1534285"/>
            <a:ext cx="10515600" cy="4351338"/>
          </a:xfrm>
        </p:spPr>
        <p:txBody>
          <a:bodyPr>
            <a:normAutofit/>
          </a:bodyPr>
          <a:lstStyle/>
          <a:p>
            <a:r>
              <a:rPr lang="en-US" dirty="0"/>
              <a:t>Metric Selected</a:t>
            </a:r>
          </a:p>
          <a:p>
            <a:pPr lvl="1">
              <a:buNone/>
            </a:pPr>
            <a:r>
              <a:rPr lang="en-US" b="1" dirty="0">
                <a:solidFill>
                  <a:schemeClr val="accent2"/>
                </a:solidFill>
              </a:rPr>
              <a:t>Numerator</a:t>
            </a:r>
          </a:p>
          <a:p>
            <a:pPr lvl="1">
              <a:buNone/>
            </a:pPr>
            <a:r>
              <a:rPr lang="en-US" sz="2400" b="1" dirty="0"/>
              <a:t>Total number of clients who had viral load results received </a:t>
            </a:r>
            <a:r>
              <a:rPr lang="en-US" sz="2400" b="1" strike="sngStrike" dirty="0">
                <a:highlight>
                  <a:srgbClr val="FFFF00"/>
                </a:highlight>
              </a:rPr>
              <a:t>and documented in the patient care booklet </a:t>
            </a:r>
            <a:r>
              <a:rPr lang="en-US" sz="2400" b="1" dirty="0"/>
              <a:t>(</a:t>
            </a:r>
            <a:r>
              <a:rPr lang="en-US" sz="2400" b="1" dirty="0">
                <a:highlight>
                  <a:srgbClr val="FFFF00"/>
                </a:highlight>
              </a:rPr>
              <a:t>Total 75</a:t>
            </a:r>
            <a:r>
              <a:rPr lang="en-US" sz="2400" b="1" dirty="0"/>
              <a:t>)</a:t>
            </a:r>
          </a:p>
          <a:p>
            <a:pPr lvl="1">
              <a:buNone/>
            </a:pPr>
            <a:r>
              <a:rPr lang="en-US" b="1" dirty="0"/>
              <a:t> </a:t>
            </a:r>
            <a:r>
              <a:rPr lang="en-US" b="1" dirty="0">
                <a:solidFill>
                  <a:schemeClr val="accent2">
                    <a:lumMod val="75000"/>
                  </a:schemeClr>
                </a:solidFill>
              </a:rPr>
              <a:t>Denominator</a:t>
            </a:r>
          </a:p>
          <a:p>
            <a:pPr lvl="1">
              <a:buNone/>
            </a:pPr>
            <a:r>
              <a:rPr lang="en-US" sz="2400" b="1" dirty="0"/>
              <a:t>Total number of viral load results received at the facility </a:t>
            </a:r>
            <a:r>
              <a:rPr lang="en-US" sz="2400" b="1" strike="sngStrike" dirty="0">
                <a:highlight>
                  <a:srgbClr val="FFFF00"/>
                </a:highlight>
              </a:rPr>
              <a:t>and were supposed to be</a:t>
            </a:r>
            <a:r>
              <a:rPr lang="en-US" sz="2400" b="1" dirty="0">
                <a:highlight>
                  <a:srgbClr val="FFFF00"/>
                </a:highlight>
              </a:rPr>
              <a:t> </a:t>
            </a:r>
            <a:r>
              <a:rPr lang="en-US" sz="2400" b="1" dirty="0"/>
              <a:t>documented in the Patient  Care booklet (</a:t>
            </a:r>
            <a:r>
              <a:rPr lang="en-US" sz="2400" b="1" dirty="0">
                <a:highlight>
                  <a:srgbClr val="FFFF00"/>
                </a:highlight>
              </a:rPr>
              <a:t>Total 75</a:t>
            </a:r>
            <a:r>
              <a:rPr lang="en-US" sz="2400" b="1" dirty="0"/>
              <a:t>) </a:t>
            </a:r>
          </a:p>
          <a:p>
            <a:r>
              <a:rPr lang="en-US" dirty="0"/>
              <a:t>Baseline Data </a:t>
            </a:r>
          </a:p>
          <a:p>
            <a:pPr lvl="1"/>
            <a:r>
              <a:rPr lang="en-US" sz="2400" b="1" dirty="0"/>
              <a:t>100% (15 %clients) with received and  documented results in the patient care booklet </a:t>
            </a:r>
          </a:p>
          <a:p>
            <a:endParaRPr lang="en-US" sz="2400" dirty="0"/>
          </a:p>
        </p:txBody>
      </p:sp>
      <p:sp>
        <p:nvSpPr>
          <p:cNvPr id="4" name="Slide Number Placeholder 3">
            <a:extLst>
              <a:ext uri="{FF2B5EF4-FFF2-40B4-BE49-F238E27FC236}">
                <a16:creationId xmlns:a16="http://schemas.microsoft.com/office/drawing/2014/main" id="{B2FF5AE5-15E0-E143-B7E1-27300EFACEB2}"/>
              </a:ext>
            </a:extLst>
          </p:cNvPr>
          <p:cNvSpPr>
            <a:spLocks noGrp="1"/>
          </p:cNvSpPr>
          <p:nvPr>
            <p:ph type="sldNum" sz="quarter" idx="12"/>
          </p:nvPr>
        </p:nvSpPr>
        <p:spPr/>
        <p:txBody>
          <a:bodyPr/>
          <a:lstStyle/>
          <a:p>
            <a:fld id="{FB2A763F-E5B9-436E-BBED-1AE01C6D1512}" type="slidenum">
              <a:rPr lang="en-US" smtClean="0"/>
              <a:pPr/>
              <a:t>21</a:t>
            </a:fld>
            <a:endParaRPr lang="en-US"/>
          </a:p>
        </p:txBody>
      </p:sp>
      <p:graphicFrame>
        <p:nvGraphicFramePr>
          <p:cNvPr id="5" name="Content Placeholder 4">
            <a:extLst>
              <a:ext uri="{FF2B5EF4-FFF2-40B4-BE49-F238E27FC236}">
                <a16:creationId xmlns:a16="http://schemas.microsoft.com/office/drawing/2014/main" id="{DDE939D8-9F4C-6342-9197-D4C49717A1D0}"/>
              </a:ext>
            </a:extLst>
          </p:cNvPr>
          <p:cNvGraphicFramePr>
            <a:graphicFrameLocks/>
          </p:cNvGraphicFramePr>
          <p:nvPr/>
        </p:nvGraphicFramePr>
        <p:xfrm>
          <a:off x="838200" y="579120"/>
          <a:ext cx="10347960" cy="955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2445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EA7C7A-E674-004A-8783-C2F69F722EF4}"/>
              </a:ext>
            </a:extLst>
          </p:cNvPr>
          <p:cNvSpPr>
            <a:spLocks noGrp="1"/>
          </p:cNvSpPr>
          <p:nvPr>
            <p:ph idx="1"/>
          </p:nvPr>
        </p:nvSpPr>
        <p:spPr>
          <a:xfrm>
            <a:off x="731520" y="733696"/>
            <a:ext cx="10515600" cy="5682343"/>
          </a:xfrm>
        </p:spPr>
        <p:txBody>
          <a:bodyPr>
            <a:normAutofit/>
          </a:bodyPr>
          <a:lstStyle/>
          <a:p>
            <a:pPr marL="0" indent="0">
              <a:buNone/>
            </a:pPr>
            <a:r>
              <a:rPr lang="en-US" b="1" u="sng" dirty="0">
                <a:solidFill>
                  <a:srgbClr val="FF0000"/>
                </a:solidFill>
              </a:rPr>
              <a:t>Data Collection Process </a:t>
            </a:r>
          </a:p>
          <a:p>
            <a:pPr lvl="1"/>
            <a:r>
              <a:rPr lang="en-US" sz="2000" dirty="0"/>
              <a:t>Data Collection Tool</a:t>
            </a:r>
          </a:p>
          <a:p>
            <a:pPr lvl="2"/>
            <a:r>
              <a:rPr lang="en-US" sz="2000" dirty="0"/>
              <a:t>Data collection tool used; Green Books, EAC register, VL bleeding register</a:t>
            </a:r>
          </a:p>
          <a:p>
            <a:pPr marL="914400" lvl="2" indent="0">
              <a:buNone/>
            </a:pPr>
            <a:r>
              <a:rPr lang="en-US" sz="2000" b="1" u="sng" dirty="0">
                <a:solidFill>
                  <a:srgbClr val="FF0000"/>
                </a:solidFill>
              </a:rPr>
              <a:t>Data Collection Plan</a:t>
            </a:r>
          </a:p>
          <a:p>
            <a:pPr lvl="2"/>
            <a:r>
              <a:rPr lang="en-US" sz="2000" dirty="0"/>
              <a:t>Data was collected from the viral load register with a random selection of 25 clients from </a:t>
            </a:r>
          </a:p>
          <a:p>
            <a:pPr lvl="2"/>
            <a:r>
              <a:rPr lang="en-US" sz="2000" dirty="0"/>
              <a:t>Data was collected for a period of 2 hours </a:t>
            </a:r>
          </a:p>
          <a:p>
            <a:pPr lvl="2"/>
            <a:r>
              <a:rPr lang="en-US" sz="2000" dirty="0"/>
              <a:t>Populate a raw Data Table</a:t>
            </a:r>
          </a:p>
          <a:p>
            <a:pPr marL="457200" lvl="1" indent="0">
              <a:buNone/>
            </a:pPr>
            <a:r>
              <a:rPr lang="en-US" sz="2000" b="1" u="sng" dirty="0">
                <a:solidFill>
                  <a:srgbClr val="FF0000"/>
                </a:solidFill>
              </a:rPr>
              <a:t>Data Analysis</a:t>
            </a:r>
          </a:p>
          <a:p>
            <a:pPr lvl="2"/>
            <a:r>
              <a:rPr lang="en-US" sz="2000" dirty="0">
                <a:highlight>
                  <a:srgbClr val="FFFF00"/>
                </a:highlight>
              </a:rPr>
              <a:t>16 percent of our clients who had a viral load test done had no test  results documented in the patient care booklet</a:t>
            </a:r>
            <a:r>
              <a:rPr lang="en-US" sz="2000" dirty="0"/>
              <a:t> and also </a:t>
            </a:r>
            <a:r>
              <a:rPr lang="en-US" sz="2000" dirty="0">
                <a:highlight>
                  <a:srgbClr val="FFFF00"/>
                </a:highlight>
              </a:rPr>
              <a:t>45 percent </a:t>
            </a:r>
            <a:r>
              <a:rPr lang="en-US" sz="2000" dirty="0"/>
              <a:t>of the eligible population did not have the viral load test done at month 6 as presented by the data collected .</a:t>
            </a:r>
          </a:p>
          <a:p>
            <a:pPr lvl="2"/>
            <a:r>
              <a:rPr lang="en-US" sz="2000" dirty="0"/>
              <a:t>As far as the patient management is concerned we need to act on the issue of documentation across the cascade  as it has a negative impact in decision making  ,Patient care and treatment according to set standards.</a:t>
            </a:r>
          </a:p>
          <a:p>
            <a:pPr lvl="2"/>
            <a:r>
              <a:rPr lang="en-US" sz="2000" dirty="0"/>
              <a:t>Graphs.</a:t>
            </a:r>
          </a:p>
          <a:p>
            <a:pPr lvl="1"/>
            <a:endParaRPr lang="en-US" dirty="0">
              <a:solidFill>
                <a:schemeClr val="accent2"/>
              </a:solidFill>
            </a:endParaRPr>
          </a:p>
          <a:p>
            <a:pPr lvl="2"/>
            <a:endParaRPr lang="en-US" dirty="0">
              <a:solidFill>
                <a:schemeClr val="accent2"/>
              </a:solidFill>
            </a:endParaRPr>
          </a:p>
          <a:p>
            <a:endParaRPr lang="en-US" dirty="0"/>
          </a:p>
        </p:txBody>
      </p:sp>
      <p:sp>
        <p:nvSpPr>
          <p:cNvPr id="4" name="Slide Number Placeholder 3">
            <a:extLst>
              <a:ext uri="{FF2B5EF4-FFF2-40B4-BE49-F238E27FC236}">
                <a16:creationId xmlns:a16="http://schemas.microsoft.com/office/drawing/2014/main" id="{B2FF5AE5-15E0-E143-B7E1-27300EFACEB2}"/>
              </a:ext>
            </a:extLst>
          </p:cNvPr>
          <p:cNvSpPr>
            <a:spLocks noGrp="1"/>
          </p:cNvSpPr>
          <p:nvPr>
            <p:ph type="sldNum" sz="quarter" idx="12"/>
          </p:nvPr>
        </p:nvSpPr>
        <p:spPr/>
        <p:txBody>
          <a:bodyPr/>
          <a:lstStyle/>
          <a:p>
            <a:fld id="{FB2A763F-E5B9-436E-BBED-1AE01C6D1512}" type="slidenum">
              <a:rPr lang="en-US" smtClean="0"/>
              <a:pPr/>
              <a:t>22</a:t>
            </a:fld>
            <a:endParaRPr lang="en-US"/>
          </a:p>
        </p:txBody>
      </p:sp>
    </p:spTree>
    <p:extLst>
      <p:ext uri="{BB962C8B-B14F-4D97-AF65-F5344CB8AC3E}">
        <p14:creationId xmlns:p14="http://schemas.microsoft.com/office/powerpoint/2010/main" val="1895476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991-F39B-F44A-B212-E359F4682C91}"/>
              </a:ext>
            </a:extLst>
          </p:cNvPr>
          <p:cNvSpPr>
            <a:spLocks noGrp="1"/>
          </p:cNvSpPr>
          <p:nvPr>
            <p:ph type="title"/>
          </p:nvPr>
        </p:nvSpPr>
        <p:spPr/>
        <p:txBody>
          <a:bodyPr/>
          <a:lstStyle/>
          <a:p>
            <a:r>
              <a:rPr lang="en-US" dirty="0"/>
              <a:t>Data Collection Tools - Examples</a:t>
            </a:r>
          </a:p>
        </p:txBody>
      </p:sp>
      <p:sp>
        <p:nvSpPr>
          <p:cNvPr id="3" name="Slide Number Placeholder 2">
            <a:extLst>
              <a:ext uri="{FF2B5EF4-FFF2-40B4-BE49-F238E27FC236}">
                <a16:creationId xmlns:a16="http://schemas.microsoft.com/office/drawing/2014/main" id="{758188CA-D176-B14D-BD04-5DCB4ED4551E}"/>
              </a:ext>
            </a:extLst>
          </p:cNvPr>
          <p:cNvSpPr>
            <a:spLocks noGrp="1"/>
          </p:cNvSpPr>
          <p:nvPr>
            <p:ph type="sldNum" sz="quarter" idx="12"/>
          </p:nvPr>
        </p:nvSpPr>
        <p:spPr/>
        <p:txBody>
          <a:bodyPr/>
          <a:lstStyle/>
          <a:p>
            <a:fld id="{FB2A763F-E5B9-436E-BBED-1AE01C6D1512}" type="slidenum">
              <a:rPr lang="en-US" smtClean="0"/>
              <a:pPr/>
              <a:t>23</a:t>
            </a:fld>
            <a:endParaRPr lang="en-US"/>
          </a:p>
        </p:txBody>
      </p:sp>
      <p:pic>
        <p:nvPicPr>
          <p:cNvPr id="4" name="Picture 3" descr="A screenshot of a cell phone&#10;&#10;Description automatically generated">
            <a:extLst>
              <a:ext uri="{FF2B5EF4-FFF2-40B4-BE49-F238E27FC236}">
                <a16:creationId xmlns:a16="http://schemas.microsoft.com/office/drawing/2014/main" id="{8820EDB5-05A6-064C-9D2A-FB6247AED75D}"/>
              </a:ext>
            </a:extLst>
          </p:cNvPr>
          <p:cNvPicPr/>
          <p:nvPr/>
        </p:nvPicPr>
        <p:blipFill>
          <a:blip r:embed="rId2"/>
          <a:stretch>
            <a:fillRect/>
          </a:stretch>
        </p:blipFill>
        <p:spPr>
          <a:xfrm>
            <a:off x="816428" y="1877483"/>
            <a:ext cx="5807529" cy="2563586"/>
          </a:xfrm>
          <a:prstGeom prst="rect">
            <a:avLst/>
          </a:prstGeom>
        </p:spPr>
      </p:pic>
      <p:pic>
        <p:nvPicPr>
          <p:cNvPr id="6" name="Picture 5">
            <a:extLst>
              <a:ext uri="{FF2B5EF4-FFF2-40B4-BE49-F238E27FC236}">
                <a16:creationId xmlns:a16="http://schemas.microsoft.com/office/drawing/2014/main" id="{AE610E05-843A-1B45-B48E-648442C7162F}"/>
              </a:ext>
            </a:extLst>
          </p:cNvPr>
          <p:cNvPicPr>
            <a:picLocks noChangeAspect="1"/>
          </p:cNvPicPr>
          <p:nvPr/>
        </p:nvPicPr>
        <p:blipFill>
          <a:blip r:embed="rId3"/>
          <a:stretch>
            <a:fillRect/>
          </a:stretch>
        </p:blipFill>
        <p:spPr>
          <a:xfrm>
            <a:off x="5386614" y="4203700"/>
            <a:ext cx="5664200" cy="1905000"/>
          </a:xfrm>
          <a:prstGeom prst="rect">
            <a:avLst/>
          </a:prstGeom>
        </p:spPr>
      </p:pic>
    </p:spTree>
    <p:extLst>
      <p:ext uri="{BB962C8B-B14F-4D97-AF65-F5344CB8AC3E}">
        <p14:creationId xmlns:p14="http://schemas.microsoft.com/office/powerpoint/2010/main" val="219415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W" b="1" dirty="0">
                <a:solidFill>
                  <a:srgbClr val="FF0000"/>
                </a:solidFill>
              </a:rPr>
              <a:t>BASELINE DATA</a:t>
            </a:r>
          </a:p>
        </p:txBody>
      </p:sp>
      <p:graphicFrame>
        <p:nvGraphicFramePr>
          <p:cNvPr id="5" name="Content Placeholder 4"/>
          <p:cNvGraphicFramePr>
            <a:graphicFrameLocks noGrp="1"/>
          </p:cNvGraphicFramePr>
          <p:nvPr>
            <p:ph idx="1"/>
          </p:nvPr>
        </p:nvGraphicFramePr>
        <p:xfrm>
          <a:off x="1295400" y="2557463"/>
          <a:ext cx="9601200" cy="333756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1339739667"/>
                    </a:ext>
                  </a:extLst>
                </a:gridCol>
                <a:gridCol w="3200400">
                  <a:extLst>
                    <a:ext uri="{9D8B030D-6E8A-4147-A177-3AD203B41FA5}">
                      <a16:colId xmlns:a16="http://schemas.microsoft.com/office/drawing/2014/main" val="3592130375"/>
                    </a:ext>
                  </a:extLst>
                </a:gridCol>
                <a:gridCol w="3200400">
                  <a:extLst>
                    <a:ext uri="{9D8B030D-6E8A-4147-A177-3AD203B41FA5}">
                      <a16:colId xmlns:a16="http://schemas.microsoft.com/office/drawing/2014/main" val="3417346244"/>
                    </a:ext>
                  </a:extLst>
                </a:gridCol>
              </a:tblGrid>
              <a:tr h="370840">
                <a:tc>
                  <a:txBody>
                    <a:bodyPr/>
                    <a:lstStyle/>
                    <a:p>
                      <a:r>
                        <a:rPr lang="en-ZW" dirty="0"/>
                        <a:t>MONTH</a:t>
                      </a:r>
                    </a:p>
                  </a:txBody>
                  <a:tcPr/>
                </a:tc>
                <a:tc>
                  <a:txBody>
                    <a:bodyPr/>
                    <a:lstStyle/>
                    <a:p>
                      <a:r>
                        <a:rPr lang="en-ZW" dirty="0"/>
                        <a:t>VL RESULTS RECEIVED</a:t>
                      </a:r>
                    </a:p>
                  </a:txBody>
                  <a:tcPr/>
                </a:tc>
                <a:tc>
                  <a:txBody>
                    <a:bodyPr/>
                    <a:lstStyle/>
                    <a:p>
                      <a:r>
                        <a:rPr lang="en-ZW" dirty="0"/>
                        <a:t>VL RESULTS FILED</a:t>
                      </a:r>
                    </a:p>
                  </a:txBody>
                  <a:tcPr/>
                </a:tc>
                <a:extLst>
                  <a:ext uri="{0D108BD9-81ED-4DB2-BD59-A6C34878D82A}">
                    <a16:rowId xmlns:a16="http://schemas.microsoft.com/office/drawing/2014/main" val="3003088050"/>
                  </a:ext>
                </a:extLst>
              </a:tr>
              <a:tr h="370840">
                <a:tc>
                  <a:txBody>
                    <a:bodyPr/>
                    <a:lstStyle/>
                    <a:p>
                      <a:r>
                        <a:rPr lang="en-ZW" dirty="0"/>
                        <a:t>OCTOBER</a:t>
                      </a:r>
                      <a:r>
                        <a:rPr lang="en-ZW" baseline="0" dirty="0"/>
                        <a:t> 2018</a:t>
                      </a:r>
                      <a:endParaRPr lang="en-ZW" dirty="0"/>
                    </a:p>
                  </a:txBody>
                  <a:tcPr/>
                </a:tc>
                <a:tc>
                  <a:txBody>
                    <a:bodyPr/>
                    <a:lstStyle/>
                    <a:p>
                      <a:r>
                        <a:rPr lang="en-ZW" dirty="0"/>
                        <a:t>25</a:t>
                      </a:r>
                    </a:p>
                  </a:txBody>
                  <a:tcPr/>
                </a:tc>
                <a:tc>
                  <a:txBody>
                    <a:bodyPr/>
                    <a:lstStyle/>
                    <a:p>
                      <a:r>
                        <a:rPr lang="en-ZW" dirty="0"/>
                        <a:t>5</a:t>
                      </a:r>
                    </a:p>
                  </a:txBody>
                  <a:tcPr/>
                </a:tc>
                <a:extLst>
                  <a:ext uri="{0D108BD9-81ED-4DB2-BD59-A6C34878D82A}">
                    <a16:rowId xmlns:a16="http://schemas.microsoft.com/office/drawing/2014/main" val="1964118384"/>
                  </a:ext>
                </a:extLst>
              </a:tr>
              <a:tr h="370840">
                <a:tc>
                  <a:txBody>
                    <a:bodyPr/>
                    <a:lstStyle/>
                    <a:p>
                      <a:r>
                        <a:rPr lang="en-ZW" dirty="0"/>
                        <a:t>NOVEMBER 2018</a:t>
                      </a:r>
                    </a:p>
                  </a:txBody>
                  <a:tcPr/>
                </a:tc>
                <a:tc>
                  <a:txBody>
                    <a:bodyPr/>
                    <a:lstStyle/>
                    <a:p>
                      <a:r>
                        <a:rPr lang="en-ZW" dirty="0"/>
                        <a:t>25</a:t>
                      </a:r>
                    </a:p>
                  </a:txBody>
                  <a:tcPr/>
                </a:tc>
                <a:tc>
                  <a:txBody>
                    <a:bodyPr/>
                    <a:lstStyle/>
                    <a:p>
                      <a:r>
                        <a:rPr lang="en-ZW" dirty="0"/>
                        <a:t>4</a:t>
                      </a:r>
                    </a:p>
                  </a:txBody>
                  <a:tcPr/>
                </a:tc>
                <a:extLst>
                  <a:ext uri="{0D108BD9-81ED-4DB2-BD59-A6C34878D82A}">
                    <a16:rowId xmlns:a16="http://schemas.microsoft.com/office/drawing/2014/main" val="2993590285"/>
                  </a:ext>
                </a:extLst>
              </a:tr>
              <a:tr h="370840">
                <a:tc>
                  <a:txBody>
                    <a:bodyPr/>
                    <a:lstStyle/>
                    <a:p>
                      <a:r>
                        <a:rPr lang="en-ZW" dirty="0"/>
                        <a:t>DECEMBER 2018</a:t>
                      </a:r>
                    </a:p>
                  </a:txBody>
                  <a:tcPr/>
                </a:tc>
                <a:tc>
                  <a:txBody>
                    <a:bodyPr/>
                    <a:lstStyle/>
                    <a:p>
                      <a:r>
                        <a:rPr lang="en-ZW" dirty="0"/>
                        <a:t>25</a:t>
                      </a:r>
                    </a:p>
                  </a:txBody>
                  <a:tcPr/>
                </a:tc>
                <a:tc>
                  <a:txBody>
                    <a:bodyPr/>
                    <a:lstStyle/>
                    <a:p>
                      <a:r>
                        <a:rPr lang="en-ZW" dirty="0"/>
                        <a:t>6</a:t>
                      </a:r>
                    </a:p>
                  </a:txBody>
                  <a:tcPr/>
                </a:tc>
                <a:extLst>
                  <a:ext uri="{0D108BD9-81ED-4DB2-BD59-A6C34878D82A}">
                    <a16:rowId xmlns:a16="http://schemas.microsoft.com/office/drawing/2014/main" val="2812548196"/>
                  </a:ext>
                </a:extLst>
              </a:tr>
              <a:tr h="370840">
                <a:tc>
                  <a:txBody>
                    <a:bodyPr/>
                    <a:lstStyle/>
                    <a:p>
                      <a:r>
                        <a:rPr lang="en-ZW" dirty="0"/>
                        <a:t>JANUARY 2019</a:t>
                      </a:r>
                    </a:p>
                  </a:txBody>
                  <a:tcPr/>
                </a:tc>
                <a:tc>
                  <a:txBody>
                    <a:bodyPr/>
                    <a:lstStyle/>
                    <a:p>
                      <a:r>
                        <a:rPr lang="en-ZW" dirty="0"/>
                        <a:t>25</a:t>
                      </a:r>
                    </a:p>
                  </a:txBody>
                  <a:tcPr/>
                </a:tc>
                <a:tc>
                  <a:txBody>
                    <a:bodyPr/>
                    <a:lstStyle/>
                    <a:p>
                      <a:r>
                        <a:rPr lang="en-ZW" dirty="0"/>
                        <a:t>3</a:t>
                      </a:r>
                    </a:p>
                  </a:txBody>
                  <a:tcPr/>
                </a:tc>
                <a:extLst>
                  <a:ext uri="{0D108BD9-81ED-4DB2-BD59-A6C34878D82A}">
                    <a16:rowId xmlns:a16="http://schemas.microsoft.com/office/drawing/2014/main" val="617425596"/>
                  </a:ext>
                </a:extLst>
              </a:tr>
              <a:tr h="370840">
                <a:tc>
                  <a:txBody>
                    <a:bodyPr/>
                    <a:lstStyle/>
                    <a:p>
                      <a:r>
                        <a:rPr lang="en-ZW" dirty="0"/>
                        <a:t>FEBRUARY 2019</a:t>
                      </a:r>
                    </a:p>
                  </a:txBody>
                  <a:tcPr/>
                </a:tc>
                <a:tc>
                  <a:txBody>
                    <a:bodyPr/>
                    <a:lstStyle/>
                    <a:p>
                      <a:r>
                        <a:rPr lang="en-ZW" dirty="0"/>
                        <a:t>25</a:t>
                      </a:r>
                    </a:p>
                  </a:txBody>
                  <a:tcPr/>
                </a:tc>
                <a:tc>
                  <a:txBody>
                    <a:bodyPr/>
                    <a:lstStyle/>
                    <a:p>
                      <a:r>
                        <a:rPr lang="en-ZW" dirty="0"/>
                        <a:t>3</a:t>
                      </a:r>
                    </a:p>
                  </a:txBody>
                  <a:tcPr/>
                </a:tc>
                <a:extLst>
                  <a:ext uri="{0D108BD9-81ED-4DB2-BD59-A6C34878D82A}">
                    <a16:rowId xmlns:a16="http://schemas.microsoft.com/office/drawing/2014/main" val="1143205001"/>
                  </a:ext>
                </a:extLst>
              </a:tr>
              <a:tr h="370840">
                <a:tc>
                  <a:txBody>
                    <a:bodyPr/>
                    <a:lstStyle/>
                    <a:p>
                      <a:r>
                        <a:rPr lang="en-ZW" dirty="0"/>
                        <a:t>MARCH 2019</a:t>
                      </a:r>
                    </a:p>
                  </a:txBody>
                  <a:tcPr/>
                </a:tc>
                <a:tc>
                  <a:txBody>
                    <a:bodyPr/>
                    <a:lstStyle/>
                    <a:p>
                      <a:r>
                        <a:rPr lang="en-ZW" dirty="0"/>
                        <a:t>25</a:t>
                      </a:r>
                    </a:p>
                  </a:txBody>
                  <a:tcPr/>
                </a:tc>
                <a:tc>
                  <a:txBody>
                    <a:bodyPr/>
                    <a:lstStyle/>
                    <a:p>
                      <a:r>
                        <a:rPr lang="en-ZW" dirty="0"/>
                        <a:t>2</a:t>
                      </a:r>
                    </a:p>
                  </a:txBody>
                  <a:tcPr/>
                </a:tc>
                <a:extLst>
                  <a:ext uri="{0D108BD9-81ED-4DB2-BD59-A6C34878D82A}">
                    <a16:rowId xmlns:a16="http://schemas.microsoft.com/office/drawing/2014/main" val="895018945"/>
                  </a:ext>
                </a:extLst>
              </a:tr>
              <a:tr h="370840">
                <a:tc>
                  <a:txBody>
                    <a:bodyPr/>
                    <a:lstStyle/>
                    <a:p>
                      <a:r>
                        <a:rPr lang="en-ZW" dirty="0"/>
                        <a:t>TOTALS</a:t>
                      </a:r>
                    </a:p>
                  </a:txBody>
                  <a:tcPr/>
                </a:tc>
                <a:tc>
                  <a:txBody>
                    <a:bodyPr/>
                    <a:lstStyle/>
                    <a:p>
                      <a:r>
                        <a:rPr lang="en-ZW" dirty="0"/>
                        <a:t>150</a:t>
                      </a:r>
                    </a:p>
                  </a:txBody>
                  <a:tcPr/>
                </a:tc>
                <a:tc>
                  <a:txBody>
                    <a:bodyPr/>
                    <a:lstStyle/>
                    <a:p>
                      <a:r>
                        <a:rPr lang="en-ZW" dirty="0"/>
                        <a:t>23</a:t>
                      </a:r>
                    </a:p>
                  </a:txBody>
                  <a:tcPr/>
                </a:tc>
                <a:extLst>
                  <a:ext uri="{0D108BD9-81ED-4DB2-BD59-A6C34878D82A}">
                    <a16:rowId xmlns:a16="http://schemas.microsoft.com/office/drawing/2014/main" val="3736644969"/>
                  </a:ext>
                </a:extLst>
              </a:tr>
              <a:tr h="370840">
                <a:tc>
                  <a:txBody>
                    <a:bodyPr/>
                    <a:lstStyle/>
                    <a:p>
                      <a:endParaRPr lang="en-ZW"/>
                    </a:p>
                  </a:txBody>
                  <a:tcPr/>
                </a:tc>
                <a:tc>
                  <a:txBody>
                    <a:bodyPr/>
                    <a:lstStyle/>
                    <a:p>
                      <a:endParaRPr lang="en-ZW"/>
                    </a:p>
                  </a:txBody>
                  <a:tcPr/>
                </a:tc>
                <a:tc>
                  <a:txBody>
                    <a:bodyPr/>
                    <a:lstStyle/>
                    <a:p>
                      <a:endParaRPr lang="en-ZW" dirty="0"/>
                    </a:p>
                  </a:txBody>
                  <a:tcPr/>
                </a:tc>
                <a:extLst>
                  <a:ext uri="{0D108BD9-81ED-4DB2-BD59-A6C34878D82A}">
                    <a16:rowId xmlns:a16="http://schemas.microsoft.com/office/drawing/2014/main" val="1185125183"/>
                  </a:ext>
                </a:extLst>
              </a:tr>
            </a:tbl>
          </a:graphicData>
        </a:graphic>
      </p:graphicFrame>
      <p:sp>
        <p:nvSpPr>
          <p:cNvPr id="4" name="Slide Number Placeholder 3"/>
          <p:cNvSpPr>
            <a:spLocks noGrp="1"/>
          </p:cNvSpPr>
          <p:nvPr>
            <p:ph type="sldNum" sz="quarter" idx="12"/>
          </p:nvPr>
        </p:nvSpPr>
        <p:spPr/>
        <p:txBody>
          <a:bodyPr/>
          <a:lstStyle/>
          <a:p>
            <a:fld id="{FB2A763F-E5B9-436E-BBED-1AE01C6D1512}" type="slidenum">
              <a:rPr lang="en-US" smtClean="0"/>
              <a:pPr/>
              <a:t>24</a:t>
            </a:fld>
            <a:endParaRPr lang="en-US"/>
          </a:p>
        </p:txBody>
      </p:sp>
    </p:spTree>
    <p:extLst>
      <p:ext uri="{BB962C8B-B14F-4D97-AF65-F5344CB8AC3E}">
        <p14:creationId xmlns:p14="http://schemas.microsoft.com/office/powerpoint/2010/main" val="1364386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F087E243-2973-374B-8D61-7EB5576EEE48}"/>
              </a:ext>
            </a:extLst>
          </p:cNvPr>
          <p:cNvPicPr>
            <a:picLocks noGrp="1" noChangeAspect="1"/>
          </p:cNvPicPr>
          <p:nvPr>
            <p:ph idx="1"/>
          </p:nvPr>
        </p:nvPicPr>
        <p:blipFill>
          <a:blip r:embed="rId2"/>
          <a:stretch>
            <a:fillRect/>
          </a:stretch>
        </p:blipFill>
        <p:spPr>
          <a:xfrm>
            <a:off x="435431" y="1030514"/>
            <a:ext cx="11756570" cy="5370285"/>
          </a:xfrm>
          <a:prstGeom prst="rect">
            <a:avLst/>
          </a:prstGeom>
        </p:spPr>
      </p:pic>
      <p:sp>
        <p:nvSpPr>
          <p:cNvPr id="4" name="Slide Number Placeholder 3">
            <a:extLst>
              <a:ext uri="{FF2B5EF4-FFF2-40B4-BE49-F238E27FC236}">
                <a16:creationId xmlns:a16="http://schemas.microsoft.com/office/drawing/2014/main" id="{B2FF5AE5-15E0-E143-B7E1-27300EFACEB2}"/>
              </a:ext>
            </a:extLst>
          </p:cNvPr>
          <p:cNvSpPr>
            <a:spLocks noGrp="1"/>
          </p:cNvSpPr>
          <p:nvPr>
            <p:ph type="sldNum" sz="quarter" idx="12"/>
          </p:nvPr>
        </p:nvSpPr>
        <p:spPr/>
        <p:txBody>
          <a:bodyPr/>
          <a:lstStyle/>
          <a:p>
            <a:fld id="{FB2A763F-E5B9-436E-BBED-1AE01C6D1512}" type="slidenum">
              <a:rPr lang="en-US" smtClean="0"/>
              <a:pPr/>
              <a:t>25</a:t>
            </a:fld>
            <a:endParaRPr lang="en-US"/>
          </a:p>
        </p:txBody>
      </p:sp>
      <p:graphicFrame>
        <p:nvGraphicFramePr>
          <p:cNvPr id="5" name="Content Placeholder 4">
            <a:extLst>
              <a:ext uri="{FF2B5EF4-FFF2-40B4-BE49-F238E27FC236}">
                <a16:creationId xmlns:a16="http://schemas.microsoft.com/office/drawing/2014/main" id="{DDE939D8-9F4C-6342-9197-D4C49717A1D0}"/>
              </a:ext>
            </a:extLst>
          </p:cNvPr>
          <p:cNvGraphicFramePr>
            <a:graphicFrameLocks/>
          </p:cNvGraphicFramePr>
          <p:nvPr/>
        </p:nvGraphicFramePr>
        <p:xfrm>
          <a:off x="435430" y="259080"/>
          <a:ext cx="11375570" cy="1076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580571" y="2409370"/>
            <a:ext cx="3033487" cy="923330"/>
          </a:xfrm>
          <a:prstGeom prst="rect">
            <a:avLst/>
          </a:prstGeom>
          <a:noFill/>
        </p:spPr>
        <p:txBody>
          <a:bodyPr wrap="square" rtlCol="0">
            <a:spAutoFit/>
          </a:bodyPr>
          <a:lstStyle/>
          <a:p>
            <a:r>
              <a:rPr lang="en-US" b="1" dirty="0">
                <a:solidFill>
                  <a:srgbClr val="FF0000"/>
                </a:solidFill>
              </a:rPr>
              <a:t>1.Nurse and  patient ratio</a:t>
            </a:r>
          </a:p>
          <a:p>
            <a:r>
              <a:rPr lang="en-US" b="1" dirty="0">
                <a:solidFill>
                  <a:srgbClr val="FF0000"/>
                </a:solidFill>
              </a:rPr>
              <a:t>2.Motivation /Apathy</a:t>
            </a:r>
          </a:p>
          <a:p>
            <a:r>
              <a:rPr lang="en-US" b="1" dirty="0">
                <a:solidFill>
                  <a:srgbClr val="FF0000"/>
                </a:solidFill>
              </a:rPr>
              <a:t>3.Lack of on job training</a:t>
            </a:r>
          </a:p>
        </p:txBody>
      </p:sp>
      <p:sp>
        <p:nvSpPr>
          <p:cNvPr id="8" name="TextBox 7"/>
          <p:cNvSpPr txBox="1"/>
          <p:nvPr/>
        </p:nvSpPr>
        <p:spPr>
          <a:xfrm>
            <a:off x="3715658" y="2322285"/>
            <a:ext cx="1756228" cy="1200329"/>
          </a:xfrm>
          <a:prstGeom prst="rect">
            <a:avLst/>
          </a:prstGeom>
          <a:noFill/>
        </p:spPr>
        <p:txBody>
          <a:bodyPr wrap="square" rtlCol="0">
            <a:spAutoFit/>
          </a:bodyPr>
          <a:lstStyle/>
          <a:p>
            <a:r>
              <a:rPr lang="en-US" b="1" dirty="0">
                <a:solidFill>
                  <a:srgbClr val="FF0000"/>
                </a:solidFill>
              </a:rPr>
              <a:t>1.Too many registers to be filled</a:t>
            </a:r>
          </a:p>
          <a:p>
            <a:endParaRPr lang="en-US" b="1" dirty="0">
              <a:solidFill>
                <a:srgbClr val="FF0000"/>
              </a:solidFill>
            </a:endParaRPr>
          </a:p>
        </p:txBody>
      </p:sp>
      <p:sp>
        <p:nvSpPr>
          <p:cNvPr id="9" name="TextBox 8"/>
          <p:cNvSpPr txBox="1"/>
          <p:nvPr/>
        </p:nvSpPr>
        <p:spPr>
          <a:xfrm>
            <a:off x="7707087" y="1654629"/>
            <a:ext cx="5252168" cy="2031325"/>
          </a:xfrm>
          <a:prstGeom prst="rect">
            <a:avLst/>
          </a:prstGeom>
          <a:noFill/>
        </p:spPr>
        <p:txBody>
          <a:bodyPr wrap="square" rtlCol="0">
            <a:spAutoFit/>
          </a:bodyPr>
          <a:lstStyle/>
          <a:p>
            <a:r>
              <a:rPr lang="en-US" b="1" dirty="0">
                <a:solidFill>
                  <a:srgbClr val="FF0000"/>
                </a:solidFill>
              </a:rPr>
              <a:t>1.No standard registers to capture essential</a:t>
            </a:r>
          </a:p>
          <a:p>
            <a:r>
              <a:rPr lang="en-US" b="1" dirty="0">
                <a:solidFill>
                  <a:srgbClr val="FF0000"/>
                </a:solidFill>
              </a:rPr>
              <a:t>Viral load data </a:t>
            </a:r>
          </a:p>
          <a:p>
            <a:r>
              <a:rPr lang="en-US" b="1" dirty="0">
                <a:solidFill>
                  <a:srgbClr val="FF0000"/>
                </a:solidFill>
              </a:rPr>
              <a:t>2.Erratic supply of Viral Load request forms </a:t>
            </a:r>
          </a:p>
          <a:p>
            <a:r>
              <a:rPr lang="en-US" b="1" dirty="0">
                <a:solidFill>
                  <a:srgbClr val="FF0000"/>
                </a:solidFill>
              </a:rPr>
              <a:t>And the high viral load form is too complex </a:t>
            </a:r>
          </a:p>
          <a:p>
            <a:r>
              <a:rPr lang="en-US" b="1" dirty="0">
                <a:solidFill>
                  <a:srgbClr val="FF0000"/>
                </a:solidFill>
              </a:rPr>
              <a:t>but not essential when reporting and tracking </a:t>
            </a:r>
          </a:p>
          <a:p>
            <a:r>
              <a:rPr lang="en-US" b="1" dirty="0">
                <a:solidFill>
                  <a:srgbClr val="FF0000"/>
                </a:solidFill>
              </a:rPr>
              <a:t>High viral load monitoring  </a:t>
            </a:r>
          </a:p>
          <a:p>
            <a:endParaRPr lang="en-US" b="1" dirty="0">
              <a:solidFill>
                <a:srgbClr val="FF0000"/>
              </a:solidFill>
            </a:endParaRPr>
          </a:p>
        </p:txBody>
      </p:sp>
      <p:sp>
        <p:nvSpPr>
          <p:cNvPr id="10" name="TextBox 9"/>
          <p:cNvSpPr txBox="1"/>
          <p:nvPr/>
        </p:nvSpPr>
        <p:spPr>
          <a:xfrm>
            <a:off x="435430" y="3759200"/>
            <a:ext cx="3018972" cy="1477328"/>
          </a:xfrm>
          <a:prstGeom prst="rect">
            <a:avLst/>
          </a:prstGeom>
          <a:noFill/>
        </p:spPr>
        <p:txBody>
          <a:bodyPr wrap="square" rtlCol="0">
            <a:spAutoFit/>
          </a:bodyPr>
          <a:lstStyle/>
          <a:p>
            <a:r>
              <a:rPr lang="en-US" b="1" dirty="0">
                <a:solidFill>
                  <a:srgbClr val="FF0000"/>
                </a:solidFill>
              </a:rPr>
              <a:t>1.Shortage of working space that maintains confidentiality and  privacy </a:t>
            </a:r>
          </a:p>
          <a:p>
            <a:r>
              <a:rPr lang="en-US" b="1" dirty="0">
                <a:solidFill>
                  <a:srgbClr val="FF0000"/>
                </a:solidFill>
              </a:rPr>
              <a:t>2.Electricity availability and erratic power backup</a:t>
            </a:r>
          </a:p>
        </p:txBody>
      </p:sp>
      <p:sp>
        <p:nvSpPr>
          <p:cNvPr id="11" name="TextBox 10"/>
          <p:cNvSpPr txBox="1"/>
          <p:nvPr/>
        </p:nvSpPr>
        <p:spPr>
          <a:xfrm>
            <a:off x="8490858" y="4020456"/>
            <a:ext cx="3164114" cy="646331"/>
          </a:xfrm>
          <a:prstGeom prst="rect">
            <a:avLst/>
          </a:prstGeom>
          <a:noFill/>
        </p:spPr>
        <p:txBody>
          <a:bodyPr wrap="square" rtlCol="0">
            <a:spAutoFit/>
          </a:bodyPr>
          <a:lstStyle/>
          <a:p>
            <a:r>
              <a:rPr lang="en-US" b="1" dirty="0">
                <a:solidFill>
                  <a:srgbClr val="FF0000"/>
                </a:solidFill>
              </a:rPr>
              <a:t>1.Too long procedures within our e-systems  </a:t>
            </a:r>
          </a:p>
        </p:txBody>
      </p:sp>
      <p:sp>
        <p:nvSpPr>
          <p:cNvPr id="12" name="TextBox 11"/>
          <p:cNvSpPr txBox="1"/>
          <p:nvPr/>
        </p:nvSpPr>
        <p:spPr>
          <a:xfrm>
            <a:off x="4606835" y="3897699"/>
            <a:ext cx="2641601" cy="1200329"/>
          </a:xfrm>
          <a:prstGeom prst="rect">
            <a:avLst/>
          </a:prstGeom>
          <a:noFill/>
        </p:spPr>
        <p:txBody>
          <a:bodyPr wrap="square" rtlCol="0">
            <a:spAutoFit/>
          </a:bodyPr>
          <a:lstStyle/>
          <a:p>
            <a:r>
              <a:rPr lang="en-US" b="1" dirty="0">
                <a:solidFill>
                  <a:srgbClr val="FF0000"/>
                </a:solidFill>
              </a:rPr>
              <a:t>1.Some of the procedures</a:t>
            </a:r>
          </a:p>
          <a:p>
            <a:r>
              <a:rPr lang="en-US" b="1" dirty="0">
                <a:solidFill>
                  <a:srgbClr val="FF0000"/>
                </a:solidFill>
              </a:rPr>
              <a:t> are time consuming </a:t>
            </a:r>
            <a:r>
              <a:rPr lang="en-US" b="1" dirty="0" err="1">
                <a:solidFill>
                  <a:srgbClr val="FF0000"/>
                </a:solidFill>
              </a:rPr>
              <a:t>eg</a:t>
            </a:r>
            <a:r>
              <a:rPr lang="en-US" b="1" dirty="0">
                <a:solidFill>
                  <a:srgbClr val="FF0000"/>
                </a:solidFill>
              </a:rPr>
              <a:t> from sample collection  to result receiving </a:t>
            </a:r>
          </a:p>
        </p:txBody>
      </p:sp>
    </p:spTree>
    <p:extLst>
      <p:ext uri="{BB962C8B-B14F-4D97-AF65-F5344CB8AC3E}">
        <p14:creationId xmlns:p14="http://schemas.microsoft.com/office/powerpoint/2010/main" val="3392218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FF5AE5-15E0-E143-B7E1-27300EFACEB2}"/>
              </a:ext>
            </a:extLst>
          </p:cNvPr>
          <p:cNvSpPr>
            <a:spLocks noGrp="1"/>
          </p:cNvSpPr>
          <p:nvPr>
            <p:ph type="sldNum" sz="quarter" idx="12"/>
          </p:nvPr>
        </p:nvSpPr>
        <p:spPr/>
        <p:txBody>
          <a:bodyPr/>
          <a:lstStyle/>
          <a:p>
            <a:fld id="{FB2A763F-E5B9-436E-BBED-1AE01C6D1512}" type="slidenum">
              <a:rPr lang="en-US" smtClean="0"/>
              <a:pPr/>
              <a:t>26</a:t>
            </a:fld>
            <a:endParaRPr lang="en-US"/>
          </a:p>
        </p:txBody>
      </p:sp>
      <p:graphicFrame>
        <p:nvGraphicFramePr>
          <p:cNvPr id="5" name="Content Placeholder 4">
            <a:extLst>
              <a:ext uri="{FF2B5EF4-FFF2-40B4-BE49-F238E27FC236}">
                <a16:creationId xmlns:a16="http://schemas.microsoft.com/office/drawing/2014/main" id="{DDE939D8-9F4C-6342-9197-D4C49717A1D0}"/>
              </a:ext>
            </a:extLst>
          </p:cNvPr>
          <p:cNvGraphicFramePr>
            <a:graphicFrameLocks/>
          </p:cNvGraphicFramePr>
          <p:nvPr>
            <p:extLst>
              <p:ext uri="{D42A27DB-BD31-4B8C-83A1-F6EECF244321}">
                <p14:modId xmlns:p14="http://schemas.microsoft.com/office/powerpoint/2010/main" val="4169661198"/>
              </p:ext>
            </p:extLst>
          </p:nvPr>
        </p:nvGraphicFramePr>
        <p:xfrm>
          <a:off x="624840" y="0"/>
          <a:ext cx="11247120" cy="1280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3">
            <a:extLst>
              <a:ext uri="{FF2B5EF4-FFF2-40B4-BE49-F238E27FC236}">
                <a16:creationId xmlns:a16="http://schemas.microsoft.com/office/drawing/2014/main" id="{4A5B5A82-E81C-7F47-934B-CE78EC125C3D}"/>
              </a:ext>
            </a:extLst>
          </p:cNvPr>
          <p:cNvSpPr>
            <a:spLocks noChangeArrowheads="1"/>
          </p:cNvSpPr>
          <p:nvPr/>
        </p:nvSpPr>
        <p:spPr bwMode="auto">
          <a:xfrm>
            <a:off x="2183250" y="1175365"/>
            <a:ext cx="8820150" cy="4941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7866" tIns="33338" rIns="67866" bIns="33338" anchor="ctr"/>
          <a:lstStyle/>
          <a:p>
            <a:pPr eaLnBrk="0" hangingPunct="0">
              <a:defRPr/>
            </a:pPr>
            <a:r>
              <a:rPr lang="en-US" sz="2700" b="1" dirty="0">
                <a:solidFill>
                  <a:srgbClr val="FF0000"/>
                </a:solidFill>
                <a:effectLst>
                  <a:outerShdw blurRad="38100" dist="38100" dir="2700000" algn="tl">
                    <a:srgbClr val="C0C0C0"/>
                  </a:outerShdw>
                </a:effectLst>
              </a:rPr>
              <a:t>IMPACT / EFFORT GRID</a:t>
            </a:r>
            <a:r>
              <a:rPr lang="en-US" sz="3600" b="1" dirty="0">
                <a:solidFill>
                  <a:srgbClr val="FF0000"/>
                </a:solidFill>
                <a:effectLst>
                  <a:outerShdw blurRad="38100" dist="38100" dir="2700000" algn="tl">
                    <a:srgbClr val="C0C0C0"/>
                  </a:outerShdw>
                </a:effectLst>
              </a:rPr>
              <a:t> </a:t>
            </a:r>
            <a:r>
              <a:rPr lang="en-US" sz="2100" b="1" dirty="0">
                <a:solidFill>
                  <a:srgbClr val="FF0000"/>
                </a:solidFill>
                <a:effectLst>
                  <a:outerShdw blurRad="38100" dist="38100" dir="2700000" algn="tl">
                    <a:srgbClr val="C0C0C0"/>
                  </a:outerShdw>
                </a:effectLst>
              </a:rPr>
              <a:t>A Tool for Prioritizing Opportunities</a:t>
            </a:r>
            <a:endParaRPr lang="en-US" sz="2100" b="1" dirty="0">
              <a:solidFill>
                <a:srgbClr val="FF0000"/>
              </a:solidFill>
              <a:latin typeface="Times New Roman" pitchFamily="18" charset="0"/>
            </a:endParaRPr>
          </a:p>
        </p:txBody>
      </p:sp>
      <p:grpSp>
        <p:nvGrpSpPr>
          <p:cNvPr id="7" name="Group 17">
            <a:extLst>
              <a:ext uri="{FF2B5EF4-FFF2-40B4-BE49-F238E27FC236}">
                <a16:creationId xmlns:a16="http://schemas.microsoft.com/office/drawing/2014/main" id="{C9FFEBE9-E4FD-9742-9544-53C40C69C05D}"/>
              </a:ext>
            </a:extLst>
          </p:cNvPr>
          <p:cNvGrpSpPr>
            <a:grpSpLocks/>
          </p:cNvGrpSpPr>
          <p:nvPr/>
        </p:nvGrpSpPr>
        <p:grpSpPr bwMode="auto">
          <a:xfrm>
            <a:off x="2424408" y="1770742"/>
            <a:ext cx="9259592" cy="4295867"/>
            <a:chOff x="1157" y="829"/>
            <a:chExt cx="3740" cy="3183"/>
          </a:xfrm>
        </p:grpSpPr>
        <p:sp>
          <p:nvSpPr>
            <p:cNvPr id="8" name="Rectangle 7">
              <a:extLst>
                <a:ext uri="{FF2B5EF4-FFF2-40B4-BE49-F238E27FC236}">
                  <a16:creationId xmlns:a16="http://schemas.microsoft.com/office/drawing/2014/main" id="{B9919061-C0E0-744E-AC91-384A32CE92E8}"/>
                </a:ext>
              </a:extLst>
            </p:cNvPr>
            <p:cNvSpPr>
              <a:spLocks noChangeArrowheads="1"/>
            </p:cNvSpPr>
            <p:nvPr/>
          </p:nvSpPr>
          <p:spPr bwMode="auto">
            <a:xfrm>
              <a:off x="1157" y="829"/>
              <a:ext cx="3740" cy="3162"/>
            </a:xfrm>
            <a:prstGeom prst="rect">
              <a:avLst/>
            </a:prstGeom>
            <a:noFill/>
            <a:ln w="28575">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chemeClr val="bg1"/>
                </a:solidFill>
              </a:endParaRPr>
            </a:p>
          </p:txBody>
        </p:sp>
        <p:sp>
          <p:nvSpPr>
            <p:cNvPr id="9" name="Line 8">
              <a:extLst>
                <a:ext uri="{FF2B5EF4-FFF2-40B4-BE49-F238E27FC236}">
                  <a16:creationId xmlns:a16="http://schemas.microsoft.com/office/drawing/2014/main" id="{A804797B-42F0-394E-9E34-7B419C9495EF}"/>
                </a:ext>
              </a:extLst>
            </p:cNvPr>
            <p:cNvSpPr>
              <a:spLocks noChangeShapeType="1"/>
            </p:cNvSpPr>
            <p:nvPr/>
          </p:nvSpPr>
          <p:spPr bwMode="auto">
            <a:xfrm>
              <a:off x="3072" y="877"/>
              <a:ext cx="18" cy="3135"/>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chemeClr val="bg1"/>
                </a:solidFill>
              </a:endParaRPr>
            </a:p>
          </p:txBody>
        </p:sp>
        <p:sp>
          <p:nvSpPr>
            <p:cNvPr id="10" name="Line 9">
              <a:extLst>
                <a:ext uri="{FF2B5EF4-FFF2-40B4-BE49-F238E27FC236}">
                  <a16:creationId xmlns:a16="http://schemas.microsoft.com/office/drawing/2014/main" id="{9D6F783D-CAD2-B64E-9FB0-4698C6E1BFDB}"/>
                </a:ext>
              </a:extLst>
            </p:cNvPr>
            <p:cNvSpPr>
              <a:spLocks noChangeShapeType="1"/>
            </p:cNvSpPr>
            <p:nvPr/>
          </p:nvSpPr>
          <p:spPr bwMode="auto">
            <a:xfrm flipV="1">
              <a:off x="1239" y="2957"/>
              <a:ext cx="3658" cy="34"/>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chemeClr val="bg1"/>
                </a:solidFill>
              </a:endParaRPr>
            </a:p>
          </p:txBody>
        </p:sp>
      </p:grpSp>
      <p:sp>
        <p:nvSpPr>
          <p:cNvPr id="11" name="Text Box 16">
            <a:extLst>
              <a:ext uri="{FF2B5EF4-FFF2-40B4-BE49-F238E27FC236}">
                <a16:creationId xmlns:a16="http://schemas.microsoft.com/office/drawing/2014/main" id="{E2A325E6-C0F4-F043-A995-9DEE63F99D77}"/>
              </a:ext>
            </a:extLst>
          </p:cNvPr>
          <p:cNvSpPr txBox="1">
            <a:spLocks noChangeArrowheads="1"/>
          </p:cNvSpPr>
          <p:nvPr/>
        </p:nvSpPr>
        <p:spPr bwMode="auto">
          <a:xfrm rot="-5388024">
            <a:off x="539595" y="3213154"/>
            <a:ext cx="1196994" cy="4154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100" b="1" dirty="0">
                <a:solidFill>
                  <a:srgbClr val="7030A0"/>
                </a:solidFill>
              </a:rPr>
              <a:t>IMPACT</a:t>
            </a:r>
            <a:endParaRPr lang="en-US" altLang="en-US" sz="2100" b="1" dirty="0">
              <a:solidFill>
                <a:srgbClr val="7030A0"/>
              </a:solidFill>
              <a:latin typeface="Times New Roman" charset="0"/>
            </a:endParaRPr>
          </a:p>
        </p:txBody>
      </p:sp>
      <p:sp>
        <p:nvSpPr>
          <p:cNvPr id="12" name="Text Box 15">
            <a:extLst>
              <a:ext uri="{FF2B5EF4-FFF2-40B4-BE49-F238E27FC236}">
                <a16:creationId xmlns:a16="http://schemas.microsoft.com/office/drawing/2014/main" id="{38A25F9F-4F17-FE4A-B7EF-A243434EBCAA}"/>
              </a:ext>
            </a:extLst>
          </p:cNvPr>
          <p:cNvSpPr txBox="1">
            <a:spLocks noChangeArrowheads="1"/>
          </p:cNvSpPr>
          <p:nvPr/>
        </p:nvSpPr>
        <p:spPr bwMode="auto">
          <a:xfrm rot="-5400000">
            <a:off x="1217363" y="4958328"/>
            <a:ext cx="1633781"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b="1" dirty="0"/>
              <a:t>Minor</a:t>
            </a:r>
          </a:p>
          <a:p>
            <a:r>
              <a:rPr lang="en-US" altLang="en-US" b="1" dirty="0"/>
              <a:t>Improvement</a:t>
            </a:r>
            <a:endParaRPr lang="en-US" altLang="en-US" b="1" dirty="0">
              <a:latin typeface="Times New Roman" charset="0"/>
            </a:endParaRPr>
          </a:p>
        </p:txBody>
      </p:sp>
      <p:sp>
        <p:nvSpPr>
          <p:cNvPr id="13" name="Text Box 14">
            <a:extLst>
              <a:ext uri="{FF2B5EF4-FFF2-40B4-BE49-F238E27FC236}">
                <a16:creationId xmlns:a16="http://schemas.microsoft.com/office/drawing/2014/main" id="{BDC898D6-0A7E-6949-8928-0F3A864D971C}"/>
              </a:ext>
            </a:extLst>
          </p:cNvPr>
          <p:cNvSpPr txBox="1">
            <a:spLocks noChangeArrowheads="1"/>
          </p:cNvSpPr>
          <p:nvPr/>
        </p:nvSpPr>
        <p:spPr bwMode="auto">
          <a:xfrm rot="-5400000">
            <a:off x="856231" y="2882123"/>
            <a:ext cx="200770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b="1" dirty="0"/>
              <a:t>Major </a:t>
            </a:r>
          </a:p>
          <a:p>
            <a:r>
              <a:rPr lang="en-US" altLang="en-US" b="1" dirty="0"/>
              <a:t>Improvement</a:t>
            </a:r>
            <a:endParaRPr lang="en-US" altLang="en-US" b="1" dirty="0">
              <a:latin typeface="Times New Roman" charset="0"/>
            </a:endParaRPr>
          </a:p>
        </p:txBody>
      </p:sp>
      <p:sp>
        <p:nvSpPr>
          <p:cNvPr id="14" name="Text Box 4">
            <a:extLst>
              <a:ext uri="{FF2B5EF4-FFF2-40B4-BE49-F238E27FC236}">
                <a16:creationId xmlns:a16="http://schemas.microsoft.com/office/drawing/2014/main" id="{77B677E2-68C5-A345-B46E-25D80FBE18E1}"/>
              </a:ext>
            </a:extLst>
          </p:cNvPr>
          <p:cNvSpPr txBox="1">
            <a:spLocks noChangeArrowheads="1"/>
          </p:cNvSpPr>
          <p:nvPr/>
        </p:nvSpPr>
        <p:spPr bwMode="auto">
          <a:xfrm>
            <a:off x="5467867" y="6237824"/>
            <a:ext cx="1274166" cy="4154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100" b="1" dirty="0"/>
              <a:t>EFFORT</a:t>
            </a:r>
          </a:p>
        </p:txBody>
      </p:sp>
      <p:sp>
        <p:nvSpPr>
          <p:cNvPr id="15" name="Text Box 5">
            <a:extLst>
              <a:ext uri="{FF2B5EF4-FFF2-40B4-BE49-F238E27FC236}">
                <a16:creationId xmlns:a16="http://schemas.microsoft.com/office/drawing/2014/main" id="{F6E1C45B-0BDA-2140-8719-8E09D32B0494}"/>
              </a:ext>
            </a:extLst>
          </p:cNvPr>
          <p:cNvSpPr txBox="1">
            <a:spLocks noChangeArrowheads="1"/>
          </p:cNvSpPr>
          <p:nvPr/>
        </p:nvSpPr>
        <p:spPr bwMode="auto">
          <a:xfrm>
            <a:off x="4607905" y="5924034"/>
            <a:ext cx="13773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b="1" dirty="0">
                <a:solidFill>
                  <a:srgbClr val="FF0000"/>
                </a:solidFill>
              </a:rPr>
              <a:t>Easy to Do</a:t>
            </a:r>
            <a:endParaRPr lang="en-US" altLang="en-US" b="1" dirty="0">
              <a:solidFill>
                <a:srgbClr val="FF0000"/>
              </a:solidFill>
              <a:latin typeface="Times New Roman" charset="0"/>
            </a:endParaRPr>
          </a:p>
        </p:txBody>
      </p:sp>
      <p:sp>
        <p:nvSpPr>
          <p:cNvPr id="16" name="Text Box 6">
            <a:extLst>
              <a:ext uri="{FF2B5EF4-FFF2-40B4-BE49-F238E27FC236}">
                <a16:creationId xmlns:a16="http://schemas.microsoft.com/office/drawing/2014/main" id="{14A7F9F5-ED84-3B42-A1BC-7F1DCCF517EB}"/>
              </a:ext>
            </a:extLst>
          </p:cNvPr>
          <p:cNvSpPr txBox="1">
            <a:spLocks noChangeArrowheads="1"/>
          </p:cNvSpPr>
          <p:nvPr/>
        </p:nvSpPr>
        <p:spPr bwMode="auto">
          <a:xfrm>
            <a:off x="8747573" y="5936943"/>
            <a:ext cx="258251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b="1" dirty="0">
                <a:solidFill>
                  <a:srgbClr val="FF0000"/>
                </a:solidFill>
              </a:rPr>
              <a:t>Difficult to Do</a:t>
            </a:r>
            <a:endParaRPr lang="en-US" altLang="en-US" b="1" dirty="0">
              <a:solidFill>
                <a:srgbClr val="FF0000"/>
              </a:solidFill>
              <a:latin typeface="Times New Roman" charset="0"/>
            </a:endParaRPr>
          </a:p>
        </p:txBody>
      </p:sp>
      <p:sp>
        <p:nvSpPr>
          <p:cNvPr id="17" name="Text Box 11">
            <a:extLst>
              <a:ext uri="{FF2B5EF4-FFF2-40B4-BE49-F238E27FC236}">
                <a16:creationId xmlns:a16="http://schemas.microsoft.com/office/drawing/2014/main" id="{5DAAD907-82C7-DF49-B9C7-D177AFAAFA9E}"/>
              </a:ext>
            </a:extLst>
          </p:cNvPr>
          <p:cNvSpPr txBox="1">
            <a:spLocks noChangeArrowheads="1"/>
          </p:cNvSpPr>
          <p:nvPr/>
        </p:nvSpPr>
        <p:spPr bwMode="auto">
          <a:xfrm>
            <a:off x="3887018" y="1973204"/>
            <a:ext cx="2107382" cy="4154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100" b="1" dirty="0">
                <a:latin typeface="Times New Roman" charset="0"/>
              </a:rPr>
              <a:t>Just Do It</a:t>
            </a:r>
          </a:p>
        </p:txBody>
      </p:sp>
      <p:sp>
        <p:nvSpPr>
          <p:cNvPr id="18" name="Text Box 10">
            <a:extLst>
              <a:ext uri="{FF2B5EF4-FFF2-40B4-BE49-F238E27FC236}">
                <a16:creationId xmlns:a16="http://schemas.microsoft.com/office/drawing/2014/main" id="{407507E7-BFE1-B74F-A318-B3A15D4D6DB3}"/>
              </a:ext>
            </a:extLst>
          </p:cNvPr>
          <p:cNvSpPr txBox="1">
            <a:spLocks noChangeArrowheads="1"/>
          </p:cNvSpPr>
          <p:nvPr/>
        </p:nvSpPr>
        <p:spPr bwMode="auto">
          <a:xfrm>
            <a:off x="7266694" y="1770742"/>
            <a:ext cx="4383313"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100" b="1" dirty="0">
                <a:latin typeface="Times New Roman" charset="0"/>
              </a:rPr>
              <a:t>Projects - Detailed planning and work</a:t>
            </a:r>
          </a:p>
        </p:txBody>
      </p:sp>
      <p:sp>
        <p:nvSpPr>
          <p:cNvPr id="19" name="Text Box 13">
            <a:extLst>
              <a:ext uri="{FF2B5EF4-FFF2-40B4-BE49-F238E27FC236}">
                <a16:creationId xmlns:a16="http://schemas.microsoft.com/office/drawing/2014/main" id="{965D41A6-47A3-9A42-98A7-81BC2C2A8D58}"/>
              </a:ext>
            </a:extLst>
          </p:cNvPr>
          <p:cNvSpPr txBox="1">
            <a:spLocks noChangeArrowheads="1"/>
          </p:cNvSpPr>
          <p:nvPr/>
        </p:nvSpPr>
        <p:spPr bwMode="auto">
          <a:xfrm>
            <a:off x="4104181" y="4828395"/>
            <a:ext cx="1524043" cy="10618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100" b="1" dirty="0">
                <a:latin typeface="Times New Roman" charset="0"/>
              </a:rPr>
              <a:t>Just Do It if Impactful</a:t>
            </a:r>
          </a:p>
        </p:txBody>
      </p:sp>
      <p:sp>
        <p:nvSpPr>
          <p:cNvPr id="20" name="Text Box 12">
            <a:extLst>
              <a:ext uri="{FF2B5EF4-FFF2-40B4-BE49-F238E27FC236}">
                <a16:creationId xmlns:a16="http://schemas.microsoft.com/office/drawing/2014/main" id="{B90C6D5C-1D44-8C40-A122-4234A48C2B49}"/>
              </a:ext>
            </a:extLst>
          </p:cNvPr>
          <p:cNvSpPr txBox="1">
            <a:spLocks noChangeArrowheads="1"/>
          </p:cNvSpPr>
          <p:nvPr/>
        </p:nvSpPr>
        <p:spPr bwMode="auto">
          <a:xfrm>
            <a:off x="9014403" y="5000840"/>
            <a:ext cx="1428750"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100" b="1" dirty="0">
                <a:latin typeface="Times New Roman" charset="0"/>
              </a:rPr>
              <a:t>Maybe some day</a:t>
            </a:r>
          </a:p>
        </p:txBody>
      </p:sp>
      <p:sp>
        <p:nvSpPr>
          <p:cNvPr id="21" name="TextBox 20"/>
          <p:cNvSpPr txBox="1"/>
          <p:nvPr/>
        </p:nvSpPr>
        <p:spPr>
          <a:xfrm>
            <a:off x="2583542" y="2452914"/>
            <a:ext cx="4325257" cy="3139321"/>
          </a:xfrm>
          <a:prstGeom prst="rect">
            <a:avLst/>
          </a:prstGeom>
          <a:noFill/>
        </p:spPr>
        <p:txBody>
          <a:bodyPr wrap="square" rtlCol="0">
            <a:spAutoFit/>
          </a:bodyPr>
          <a:lstStyle/>
          <a:p>
            <a:pPr marL="342900" indent="-342900">
              <a:buFont typeface="Arial" pitchFamily="34" charset="0"/>
              <a:buChar char="•"/>
            </a:pPr>
            <a:r>
              <a:rPr lang="en-US" b="1" dirty="0">
                <a:solidFill>
                  <a:srgbClr val="FF0000"/>
                </a:solidFill>
              </a:rPr>
              <a:t>Change of staff</a:t>
            </a:r>
          </a:p>
          <a:p>
            <a:pPr marL="342900" indent="-342900">
              <a:buFont typeface="Arial" pitchFamily="34" charset="0"/>
              <a:buChar char="•"/>
            </a:pPr>
            <a:r>
              <a:rPr lang="en-US" b="1" dirty="0">
                <a:solidFill>
                  <a:srgbClr val="FF0000"/>
                </a:solidFill>
              </a:rPr>
              <a:t>Documentation throughout the whole </a:t>
            </a:r>
          </a:p>
          <a:p>
            <a:pPr marL="342900" indent="-342900"/>
            <a:r>
              <a:rPr lang="en-US" b="1" dirty="0">
                <a:solidFill>
                  <a:srgbClr val="FF0000"/>
                </a:solidFill>
              </a:rPr>
              <a:t>       cascade (across all registers and relevant</a:t>
            </a:r>
          </a:p>
          <a:p>
            <a:pPr marL="342900" indent="-342900"/>
            <a:r>
              <a:rPr lang="en-US" b="1" dirty="0">
                <a:solidFill>
                  <a:srgbClr val="FF0000"/>
                </a:solidFill>
              </a:rPr>
              <a:t>       books.</a:t>
            </a:r>
          </a:p>
          <a:p>
            <a:pPr marL="342900" indent="-342900">
              <a:buFont typeface="Arial" pitchFamily="34" charset="0"/>
              <a:buChar char="•"/>
            </a:pPr>
            <a:r>
              <a:rPr lang="en-US" b="1" dirty="0">
                <a:solidFill>
                  <a:srgbClr val="FF0000"/>
                </a:solidFill>
              </a:rPr>
              <a:t>Dispensing practices and appointment system</a:t>
            </a:r>
          </a:p>
          <a:p>
            <a:pPr marL="342900" indent="-342900">
              <a:buFont typeface="Arial" pitchFamily="34" charset="0"/>
              <a:buChar char="•"/>
            </a:pPr>
            <a:endParaRPr lang="en-US" b="1" dirty="0">
              <a:solidFill>
                <a:srgbClr val="FF0000"/>
              </a:solidFill>
            </a:endParaRPr>
          </a:p>
          <a:p>
            <a:pPr marL="342900" indent="-342900"/>
            <a:endParaRPr lang="en-US" dirty="0"/>
          </a:p>
          <a:p>
            <a:pPr marL="342900" indent="-342900">
              <a:buFont typeface="+mj-lt"/>
              <a:buAutoNum type="arabicPeriod"/>
            </a:pPr>
            <a:endParaRPr lang="en-US" dirty="0"/>
          </a:p>
          <a:p>
            <a:pPr marL="342900" indent="-342900"/>
            <a:endParaRPr lang="en-US" dirty="0"/>
          </a:p>
        </p:txBody>
      </p:sp>
      <p:sp>
        <p:nvSpPr>
          <p:cNvPr id="22" name="TextBox 21"/>
          <p:cNvSpPr txBox="1"/>
          <p:nvPr/>
        </p:nvSpPr>
        <p:spPr>
          <a:xfrm>
            <a:off x="10177300" y="5032911"/>
            <a:ext cx="1683657" cy="1323439"/>
          </a:xfrm>
          <a:prstGeom prst="rect">
            <a:avLst/>
          </a:prstGeom>
          <a:noFill/>
        </p:spPr>
        <p:txBody>
          <a:bodyPr wrap="square" rtlCol="0">
            <a:spAutoFit/>
          </a:bodyPr>
          <a:lstStyle/>
          <a:p>
            <a:pPr>
              <a:buFont typeface="Arial" pitchFamily="34" charset="0"/>
              <a:buChar char="•"/>
            </a:pPr>
            <a:r>
              <a:rPr lang="en-US" sz="2000" b="1" dirty="0"/>
              <a:t>OSDM</a:t>
            </a:r>
          </a:p>
          <a:p>
            <a:pPr>
              <a:buFont typeface="Arial" pitchFamily="34" charset="0"/>
              <a:buChar char="•"/>
            </a:pPr>
            <a:r>
              <a:rPr lang="en-US" sz="2000" b="1" dirty="0"/>
              <a:t>EHR System</a:t>
            </a:r>
          </a:p>
          <a:p>
            <a:pPr>
              <a:buFont typeface="Arial" pitchFamily="34" charset="0"/>
              <a:buChar char="•"/>
            </a:pPr>
            <a:r>
              <a:rPr lang="en-US" sz="2000" b="1" dirty="0"/>
              <a:t>GUIDELINES</a:t>
            </a:r>
            <a:endParaRPr lang="en-US" b="1" dirty="0"/>
          </a:p>
        </p:txBody>
      </p:sp>
      <p:sp>
        <p:nvSpPr>
          <p:cNvPr id="23" name="TextBox 22"/>
          <p:cNvSpPr txBox="1"/>
          <p:nvPr/>
        </p:nvSpPr>
        <p:spPr>
          <a:xfrm>
            <a:off x="8519886" y="4354285"/>
            <a:ext cx="1770743" cy="523220"/>
          </a:xfrm>
          <a:prstGeom prst="rect">
            <a:avLst/>
          </a:prstGeom>
          <a:noFill/>
        </p:spPr>
        <p:txBody>
          <a:bodyPr wrap="square" rtlCol="0">
            <a:spAutoFit/>
          </a:bodyPr>
          <a:lstStyle/>
          <a:p>
            <a:r>
              <a:rPr lang="en-US" sz="2800" b="1" dirty="0">
                <a:solidFill>
                  <a:schemeClr val="accent1">
                    <a:lumMod val="75000"/>
                  </a:schemeClr>
                </a:solidFill>
              </a:rPr>
              <a:t>Workload</a:t>
            </a:r>
          </a:p>
        </p:txBody>
      </p:sp>
      <p:sp>
        <p:nvSpPr>
          <p:cNvPr id="24" name="TextBox 23"/>
          <p:cNvSpPr txBox="1"/>
          <p:nvPr/>
        </p:nvSpPr>
        <p:spPr>
          <a:xfrm>
            <a:off x="7494224" y="2441317"/>
            <a:ext cx="3822066" cy="2031325"/>
          </a:xfrm>
          <a:prstGeom prst="rect">
            <a:avLst/>
          </a:prstGeom>
          <a:noFill/>
        </p:spPr>
        <p:txBody>
          <a:bodyPr wrap="square" rtlCol="0">
            <a:spAutoFit/>
          </a:bodyPr>
          <a:lstStyle/>
          <a:p>
            <a:pPr>
              <a:buFont typeface="Arial" pitchFamily="34" charset="0"/>
              <a:buChar char="•"/>
            </a:pPr>
            <a:r>
              <a:rPr lang="en-US" b="1" dirty="0">
                <a:solidFill>
                  <a:srgbClr val="C00000"/>
                </a:solidFill>
              </a:rPr>
              <a:t>Lab Results Mixed  with other clinics </a:t>
            </a:r>
          </a:p>
          <a:p>
            <a:pPr>
              <a:buFont typeface="Arial" pitchFamily="34" charset="0"/>
              <a:buChar char="•"/>
            </a:pPr>
            <a:r>
              <a:rPr lang="en-US" b="1" dirty="0">
                <a:solidFill>
                  <a:srgbClr val="C00000"/>
                </a:solidFill>
              </a:rPr>
              <a:t>Apathy and shortage of clinical staff</a:t>
            </a:r>
          </a:p>
          <a:p>
            <a:pPr>
              <a:buFont typeface="Arial" pitchFamily="34" charset="0"/>
              <a:buChar char="•"/>
            </a:pPr>
            <a:r>
              <a:rPr lang="en-US" b="1" dirty="0">
                <a:solidFill>
                  <a:srgbClr val="C00000"/>
                </a:solidFill>
              </a:rPr>
              <a:t>Lab wrongly capturing the demographic details of the client….it’s difficult  to  locate the client on the facility Viral Load sample collection register </a:t>
            </a:r>
          </a:p>
        </p:txBody>
      </p:sp>
      <p:pic>
        <p:nvPicPr>
          <p:cNvPr id="3" name="Graphic 2" descr="Bar chart">
            <a:extLst>
              <a:ext uri="{FF2B5EF4-FFF2-40B4-BE49-F238E27FC236}">
                <a16:creationId xmlns:a16="http://schemas.microsoft.com/office/drawing/2014/main" id="{601DD814-2055-5C45-8E2B-B59DE09B8C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52760" y="227583"/>
            <a:ext cx="914400" cy="914400"/>
          </a:xfrm>
          <a:prstGeom prst="rect">
            <a:avLst/>
          </a:prstGeom>
        </p:spPr>
      </p:pic>
    </p:spTree>
    <p:extLst>
      <p:ext uri="{BB962C8B-B14F-4D97-AF65-F5344CB8AC3E}">
        <p14:creationId xmlns:p14="http://schemas.microsoft.com/office/powerpoint/2010/main" val="886077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W" b="1" dirty="0">
                <a:solidFill>
                  <a:srgbClr val="FF0000"/>
                </a:solidFill>
              </a:rPr>
              <a:t>Improvements</a:t>
            </a:r>
          </a:p>
        </p:txBody>
      </p:sp>
      <p:sp>
        <p:nvSpPr>
          <p:cNvPr id="3" name="Content Placeholder 2"/>
          <p:cNvSpPr>
            <a:spLocks noGrp="1"/>
          </p:cNvSpPr>
          <p:nvPr>
            <p:ph idx="1"/>
          </p:nvPr>
        </p:nvSpPr>
        <p:spPr/>
        <p:txBody>
          <a:bodyPr/>
          <a:lstStyle/>
          <a:p>
            <a:r>
              <a:rPr lang="en-ZW" dirty="0"/>
              <a:t>Documenting results in the improvised register</a:t>
            </a:r>
          </a:p>
          <a:p>
            <a:r>
              <a:rPr lang="en-ZW" dirty="0"/>
              <a:t>Call clients with high VL same day we receive results</a:t>
            </a:r>
          </a:p>
          <a:p>
            <a:r>
              <a:rPr lang="en-ZW" dirty="0"/>
              <a:t>Filing the results on day received</a:t>
            </a:r>
          </a:p>
          <a:p>
            <a:r>
              <a:rPr lang="en-ZW" dirty="0"/>
              <a:t>Documenting date results  received  </a:t>
            </a:r>
          </a:p>
          <a:p>
            <a:r>
              <a:rPr lang="en-ZW" dirty="0"/>
              <a:t>Tracking of clients on EACs</a:t>
            </a:r>
          </a:p>
        </p:txBody>
      </p:sp>
      <p:sp>
        <p:nvSpPr>
          <p:cNvPr id="4" name="Slide Number Placeholder 3"/>
          <p:cNvSpPr>
            <a:spLocks noGrp="1"/>
          </p:cNvSpPr>
          <p:nvPr>
            <p:ph type="sldNum" sz="quarter" idx="12"/>
          </p:nvPr>
        </p:nvSpPr>
        <p:spPr/>
        <p:txBody>
          <a:bodyPr/>
          <a:lstStyle/>
          <a:p>
            <a:fld id="{FB2A763F-E5B9-436E-BBED-1AE01C6D1512}" type="slidenum">
              <a:rPr lang="en-US" smtClean="0"/>
              <a:pPr/>
              <a:t>27</a:t>
            </a:fld>
            <a:endParaRPr lang="en-US"/>
          </a:p>
        </p:txBody>
      </p:sp>
    </p:spTree>
    <p:extLst>
      <p:ext uri="{BB962C8B-B14F-4D97-AF65-F5344CB8AC3E}">
        <p14:creationId xmlns:p14="http://schemas.microsoft.com/office/powerpoint/2010/main" val="3103666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1021080"/>
            <a:ext cx="10515600" cy="5155883"/>
          </a:xfrm>
        </p:spPr>
        <p:txBody>
          <a:bodyPr/>
          <a:lstStyle/>
          <a:p>
            <a:pPr marL="0" indent="0">
              <a:buNone/>
            </a:pPr>
            <a:r>
              <a:rPr lang="en-US" dirty="0"/>
              <a:t>Small Test of Change (PDSA #1) – </a:t>
            </a:r>
            <a:r>
              <a:rPr lang="en-US" dirty="0">
                <a:solidFill>
                  <a:schemeClr val="accent2"/>
                </a:solidFill>
              </a:rPr>
              <a:t>Change Tested, Dates Tested</a:t>
            </a:r>
          </a:p>
          <a:p>
            <a:pPr marL="0" indent="0">
              <a:buNone/>
            </a:pPr>
            <a:endParaRPr lang="en-US" dirty="0"/>
          </a:p>
          <a:p>
            <a:endParaRPr lang="en-US" dirty="0"/>
          </a:p>
          <a:p>
            <a:endParaRPr lang="en-US" dirty="0"/>
          </a:p>
        </p:txBody>
      </p:sp>
      <p:sp>
        <p:nvSpPr>
          <p:cNvPr id="2" name="Slide Number Placeholder 1"/>
          <p:cNvSpPr>
            <a:spLocks noGrp="1"/>
          </p:cNvSpPr>
          <p:nvPr>
            <p:ph type="sldNum" sz="quarter" idx="12"/>
          </p:nvPr>
        </p:nvSpPr>
        <p:spPr/>
        <p:txBody>
          <a:bodyPr/>
          <a:lstStyle/>
          <a:p>
            <a:fld id="{FB2A763F-E5B9-436E-BBED-1AE01C6D1512}" type="slidenum">
              <a:rPr lang="en-US" smtClean="0"/>
              <a:pPr/>
              <a:t>28</a:t>
            </a:fld>
            <a:endParaRPr lang="en-US"/>
          </a:p>
        </p:txBody>
      </p:sp>
      <p:graphicFrame>
        <p:nvGraphicFramePr>
          <p:cNvPr id="15" name="Content Placeholder 4">
            <a:extLst>
              <a:ext uri="{FF2B5EF4-FFF2-40B4-BE49-F238E27FC236}">
                <a16:creationId xmlns:a16="http://schemas.microsoft.com/office/drawing/2014/main" id="{40960023-F9D7-0341-A792-960A56B34F1E}"/>
              </a:ext>
            </a:extLst>
          </p:cNvPr>
          <p:cNvGraphicFramePr>
            <a:graphicFrameLocks/>
          </p:cNvGraphicFramePr>
          <p:nvPr/>
        </p:nvGraphicFramePr>
        <p:xfrm>
          <a:off x="838200" y="0"/>
          <a:ext cx="10515600" cy="1036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Content Placeholder 3">
            <a:extLst>
              <a:ext uri="{FF2B5EF4-FFF2-40B4-BE49-F238E27FC236}">
                <a16:creationId xmlns:a16="http://schemas.microsoft.com/office/drawing/2014/main" id="{95B964BF-762E-6D4F-B4FD-57356437ADFC}"/>
              </a:ext>
            </a:extLst>
          </p:cNvPr>
          <p:cNvGraphicFramePr>
            <a:graphicFrameLocks/>
          </p:cNvGraphicFramePr>
          <p:nvPr/>
        </p:nvGraphicFramePr>
        <p:xfrm>
          <a:off x="2251948" y="1985229"/>
          <a:ext cx="9757172" cy="398377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4199769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0194" y="295729"/>
            <a:ext cx="10031206" cy="1869403"/>
          </a:xfrm>
        </p:spPr>
        <p:txBody>
          <a:bodyPr/>
          <a:lstStyle/>
          <a:p>
            <a:r>
              <a:rPr lang="en-ZW"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Aim No 1</a:t>
            </a:r>
            <a:br>
              <a:rPr lang="en-ZW"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ZW"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Increase Proportion of VL Test Results recorded in Patients' record (Green Book) from 16% to 95% by 22 Jan 2020</a:t>
            </a:r>
          </a:p>
        </p:txBody>
      </p:sp>
      <p:sp>
        <p:nvSpPr>
          <p:cNvPr id="3" name="Content Placeholder 2"/>
          <p:cNvSpPr>
            <a:spLocks noGrp="1"/>
          </p:cNvSpPr>
          <p:nvPr>
            <p:ph idx="1"/>
          </p:nvPr>
        </p:nvSpPr>
        <p:spPr>
          <a:xfrm>
            <a:off x="977329" y="2435860"/>
            <a:ext cx="10416936" cy="4254500"/>
          </a:xfrm>
        </p:spPr>
        <p:txBody>
          <a:bodyPr/>
          <a:lstStyle/>
          <a:p>
            <a:pPr marL="0" indent="0">
              <a:buNone/>
            </a:pPr>
            <a:r>
              <a:rPr lang="en-ZW" b="1" dirty="0"/>
              <a:t>Numerator      = </a:t>
            </a:r>
            <a:r>
              <a:rPr lang="en-ZW" b="1" u="sng" dirty="0"/>
              <a:t>#of VL Test results entered into GB</a:t>
            </a:r>
          </a:p>
          <a:p>
            <a:pPr marL="0" indent="0">
              <a:buNone/>
            </a:pPr>
            <a:r>
              <a:rPr lang="en-ZW" b="1" dirty="0"/>
              <a:t>Denominator = Total Test result received by the Facility</a:t>
            </a:r>
          </a:p>
          <a:p>
            <a:endParaRPr lang="en-ZW" dirty="0"/>
          </a:p>
        </p:txBody>
      </p:sp>
      <p:sp>
        <p:nvSpPr>
          <p:cNvPr id="4" name="Slide Number Placeholder 3"/>
          <p:cNvSpPr>
            <a:spLocks noGrp="1"/>
          </p:cNvSpPr>
          <p:nvPr>
            <p:ph type="sldNum" sz="quarter" idx="12"/>
          </p:nvPr>
        </p:nvSpPr>
        <p:spPr/>
        <p:txBody>
          <a:bodyPr/>
          <a:lstStyle/>
          <a:p>
            <a:fld id="{FB2A763F-E5B9-436E-BBED-1AE01C6D1512}" type="slidenum">
              <a:rPr lang="en-US" smtClean="0"/>
              <a:pPr/>
              <a:t>29</a:t>
            </a:fld>
            <a:endParaRPr lang="en-US"/>
          </a:p>
        </p:txBody>
      </p:sp>
      <p:graphicFrame>
        <p:nvGraphicFramePr>
          <p:cNvPr id="5" name="Table 4"/>
          <p:cNvGraphicFramePr>
            <a:graphicFrameLocks noGrp="1"/>
          </p:cNvGraphicFramePr>
          <p:nvPr/>
        </p:nvGraphicFramePr>
        <p:xfrm>
          <a:off x="1534511" y="3520966"/>
          <a:ext cx="9362087" cy="2932387"/>
        </p:xfrm>
        <a:graphic>
          <a:graphicData uri="http://schemas.openxmlformats.org/drawingml/2006/table">
            <a:tbl>
              <a:tblPr firstRow="1" bandRow="1">
                <a:tableStyleId>{5C22544A-7EE6-4342-B048-85BDC9FD1C3A}</a:tableStyleId>
              </a:tblPr>
              <a:tblGrid>
                <a:gridCol w="2599075">
                  <a:extLst>
                    <a:ext uri="{9D8B030D-6E8A-4147-A177-3AD203B41FA5}">
                      <a16:colId xmlns:a16="http://schemas.microsoft.com/office/drawing/2014/main" val="2206500641"/>
                    </a:ext>
                  </a:extLst>
                </a:gridCol>
                <a:gridCol w="3642317">
                  <a:extLst>
                    <a:ext uri="{9D8B030D-6E8A-4147-A177-3AD203B41FA5}">
                      <a16:colId xmlns:a16="http://schemas.microsoft.com/office/drawing/2014/main" val="2752790560"/>
                    </a:ext>
                  </a:extLst>
                </a:gridCol>
                <a:gridCol w="3120695">
                  <a:extLst>
                    <a:ext uri="{9D8B030D-6E8A-4147-A177-3AD203B41FA5}">
                      <a16:colId xmlns:a16="http://schemas.microsoft.com/office/drawing/2014/main" val="3028529159"/>
                    </a:ext>
                  </a:extLst>
                </a:gridCol>
              </a:tblGrid>
              <a:tr h="1204239">
                <a:tc>
                  <a:txBody>
                    <a:bodyPr/>
                    <a:lstStyle/>
                    <a:p>
                      <a:r>
                        <a:rPr lang="en-ZW" sz="2400" b="1" dirty="0">
                          <a:solidFill>
                            <a:srgbClr val="FF0000"/>
                          </a:solidFill>
                          <a:latin typeface="Times New Roman" panose="02020603050405020304" pitchFamily="18" charset="0"/>
                          <a:cs typeface="Times New Roman" panose="02020603050405020304" pitchFamily="18" charset="0"/>
                        </a:rPr>
                        <a:t>Month</a:t>
                      </a:r>
                    </a:p>
                  </a:txBody>
                  <a:tcPr/>
                </a:tc>
                <a:tc>
                  <a:txBody>
                    <a:bodyPr/>
                    <a:lstStyle/>
                    <a:p>
                      <a:r>
                        <a:rPr lang="en-ZW" sz="2400" b="1" dirty="0">
                          <a:solidFill>
                            <a:srgbClr val="FF0000"/>
                          </a:solidFill>
                          <a:latin typeface="Times New Roman" panose="02020603050405020304" pitchFamily="18" charset="0"/>
                          <a:cs typeface="Times New Roman" panose="02020603050405020304" pitchFamily="18" charset="0"/>
                        </a:rPr>
                        <a:t>VL</a:t>
                      </a:r>
                      <a:r>
                        <a:rPr lang="en-ZW" sz="2400" b="1" baseline="0" dirty="0">
                          <a:solidFill>
                            <a:srgbClr val="FF0000"/>
                          </a:solidFill>
                          <a:latin typeface="Times New Roman" panose="02020603050405020304" pitchFamily="18" charset="0"/>
                          <a:cs typeface="Times New Roman" panose="02020603050405020304" pitchFamily="18" charset="0"/>
                        </a:rPr>
                        <a:t> results received</a:t>
                      </a:r>
                      <a:endParaRPr lang="en-ZW"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ZW" sz="2400" b="1" dirty="0">
                          <a:solidFill>
                            <a:srgbClr val="FF0000"/>
                          </a:solidFill>
                          <a:latin typeface="Times New Roman" panose="02020603050405020304" pitchFamily="18" charset="0"/>
                          <a:cs typeface="Times New Roman" panose="02020603050405020304" pitchFamily="18" charset="0"/>
                        </a:rPr>
                        <a:t>VL results recorded </a:t>
                      </a:r>
                    </a:p>
                  </a:txBody>
                  <a:tcPr/>
                </a:tc>
                <a:extLst>
                  <a:ext uri="{0D108BD9-81ED-4DB2-BD59-A6C34878D82A}">
                    <a16:rowId xmlns:a16="http://schemas.microsoft.com/office/drawing/2014/main" val="1379471005"/>
                  </a:ext>
                </a:extLst>
              </a:tr>
              <a:tr h="432037">
                <a:tc>
                  <a:txBody>
                    <a:bodyPr/>
                    <a:lstStyle/>
                    <a:p>
                      <a:r>
                        <a:rPr lang="en-ZW" b="1" dirty="0">
                          <a:latin typeface="Arial Black" panose="020B0A04020102020204" pitchFamily="34" charset="0"/>
                        </a:rPr>
                        <a:t>Nov</a:t>
                      </a:r>
                      <a:r>
                        <a:rPr lang="en-ZW" b="1" baseline="0" dirty="0">
                          <a:latin typeface="Arial Black" panose="020B0A04020102020204" pitchFamily="34" charset="0"/>
                        </a:rPr>
                        <a:t> 2019</a:t>
                      </a:r>
                      <a:endParaRPr lang="en-ZW" b="1" dirty="0">
                        <a:latin typeface="Arial Black" panose="020B0A04020102020204" pitchFamily="34" charset="0"/>
                      </a:endParaRPr>
                    </a:p>
                  </a:txBody>
                  <a:tcPr/>
                </a:tc>
                <a:tc>
                  <a:txBody>
                    <a:bodyPr/>
                    <a:lstStyle/>
                    <a:p>
                      <a:r>
                        <a:rPr lang="en-ZW" b="1" dirty="0">
                          <a:latin typeface="Arial Black" panose="020B0A04020102020204" pitchFamily="34" charset="0"/>
                        </a:rPr>
                        <a:t>25</a:t>
                      </a:r>
                    </a:p>
                  </a:txBody>
                  <a:tcPr/>
                </a:tc>
                <a:tc>
                  <a:txBody>
                    <a:bodyPr/>
                    <a:lstStyle/>
                    <a:p>
                      <a:r>
                        <a:rPr lang="en-ZW" b="1" baseline="0" dirty="0">
                          <a:latin typeface="Arial Black" panose="020B0A04020102020204" pitchFamily="34" charset="0"/>
                        </a:rPr>
                        <a:t>25</a:t>
                      </a:r>
                      <a:endParaRPr lang="en-ZW" b="1" dirty="0">
                        <a:latin typeface="Arial Black" panose="020B0A04020102020204" pitchFamily="34" charset="0"/>
                      </a:endParaRPr>
                    </a:p>
                  </a:txBody>
                  <a:tcPr/>
                </a:tc>
                <a:extLst>
                  <a:ext uri="{0D108BD9-81ED-4DB2-BD59-A6C34878D82A}">
                    <a16:rowId xmlns:a16="http://schemas.microsoft.com/office/drawing/2014/main" val="269441085"/>
                  </a:ext>
                </a:extLst>
              </a:tr>
              <a:tr h="432037">
                <a:tc>
                  <a:txBody>
                    <a:bodyPr/>
                    <a:lstStyle/>
                    <a:p>
                      <a:r>
                        <a:rPr lang="en-ZW" b="1" dirty="0">
                          <a:latin typeface="Arial Black" panose="020B0A04020102020204" pitchFamily="34" charset="0"/>
                        </a:rPr>
                        <a:t>Dec 2019</a:t>
                      </a:r>
                    </a:p>
                  </a:txBody>
                  <a:tcPr/>
                </a:tc>
                <a:tc>
                  <a:txBody>
                    <a:bodyPr/>
                    <a:lstStyle/>
                    <a:p>
                      <a:r>
                        <a:rPr lang="en-ZW" b="1" dirty="0">
                          <a:latin typeface="Arial Black" panose="020B0A04020102020204" pitchFamily="34" charset="0"/>
                        </a:rPr>
                        <a:t>25</a:t>
                      </a:r>
                    </a:p>
                  </a:txBody>
                  <a:tcPr/>
                </a:tc>
                <a:tc>
                  <a:txBody>
                    <a:bodyPr/>
                    <a:lstStyle/>
                    <a:p>
                      <a:r>
                        <a:rPr lang="en-ZW" b="1" dirty="0">
                          <a:latin typeface="Arial Black" panose="020B0A04020102020204" pitchFamily="34" charset="0"/>
                        </a:rPr>
                        <a:t>25</a:t>
                      </a:r>
                    </a:p>
                  </a:txBody>
                  <a:tcPr/>
                </a:tc>
                <a:extLst>
                  <a:ext uri="{0D108BD9-81ED-4DB2-BD59-A6C34878D82A}">
                    <a16:rowId xmlns:a16="http://schemas.microsoft.com/office/drawing/2014/main" val="2301434278"/>
                  </a:ext>
                </a:extLst>
              </a:tr>
              <a:tr h="432037">
                <a:tc>
                  <a:txBody>
                    <a:bodyPr/>
                    <a:lstStyle/>
                    <a:p>
                      <a:r>
                        <a:rPr lang="en-ZW" b="1" dirty="0">
                          <a:latin typeface="Arial Black" panose="020B0A04020102020204" pitchFamily="34" charset="0"/>
                        </a:rPr>
                        <a:t>Jan 2020</a:t>
                      </a:r>
                    </a:p>
                  </a:txBody>
                  <a:tcPr/>
                </a:tc>
                <a:tc>
                  <a:txBody>
                    <a:bodyPr/>
                    <a:lstStyle/>
                    <a:p>
                      <a:r>
                        <a:rPr lang="en-ZW" b="1" dirty="0">
                          <a:latin typeface="Arial Black" panose="020B0A04020102020204" pitchFamily="34" charset="0"/>
                        </a:rPr>
                        <a:t>25</a:t>
                      </a:r>
                    </a:p>
                  </a:txBody>
                  <a:tcPr/>
                </a:tc>
                <a:tc>
                  <a:txBody>
                    <a:bodyPr/>
                    <a:lstStyle/>
                    <a:p>
                      <a:r>
                        <a:rPr lang="en-ZW" b="1" dirty="0">
                          <a:latin typeface="Arial Black" panose="020B0A04020102020204" pitchFamily="34" charset="0"/>
                        </a:rPr>
                        <a:t>25</a:t>
                      </a:r>
                    </a:p>
                  </a:txBody>
                  <a:tcPr/>
                </a:tc>
                <a:extLst>
                  <a:ext uri="{0D108BD9-81ED-4DB2-BD59-A6C34878D82A}">
                    <a16:rowId xmlns:a16="http://schemas.microsoft.com/office/drawing/2014/main" val="4028721213"/>
                  </a:ext>
                </a:extLst>
              </a:tr>
              <a:tr h="432037">
                <a:tc>
                  <a:txBody>
                    <a:bodyPr/>
                    <a:lstStyle/>
                    <a:p>
                      <a:r>
                        <a:rPr lang="en-ZW" b="1" dirty="0">
                          <a:latin typeface="Arial Black" panose="020B0A04020102020204" pitchFamily="34" charset="0"/>
                        </a:rPr>
                        <a:t>TOTALS</a:t>
                      </a:r>
                    </a:p>
                  </a:txBody>
                  <a:tcPr/>
                </a:tc>
                <a:tc>
                  <a:txBody>
                    <a:bodyPr/>
                    <a:lstStyle/>
                    <a:p>
                      <a:r>
                        <a:rPr lang="en-ZW" b="1" dirty="0">
                          <a:latin typeface="Arial Black" panose="020B0A04020102020204" pitchFamily="34" charset="0"/>
                        </a:rPr>
                        <a:t>75</a:t>
                      </a:r>
                    </a:p>
                  </a:txBody>
                  <a:tcPr/>
                </a:tc>
                <a:tc>
                  <a:txBody>
                    <a:bodyPr/>
                    <a:lstStyle/>
                    <a:p>
                      <a:r>
                        <a:rPr lang="en-ZW" b="1" dirty="0">
                          <a:latin typeface="Arial Black" panose="020B0A04020102020204" pitchFamily="34" charset="0"/>
                        </a:rPr>
                        <a:t>75</a:t>
                      </a:r>
                    </a:p>
                  </a:txBody>
                  <a:tcPr/>
                </a:tc>
                <a:extLst>
                  <a:ext uri="{0D108BD9-81ED-4DB2-BD59-A6C34878D82A}">
                    <a16:rowId xmlns:a16="http://schemas.microsoft.com/office/drawing/2014/main" val="4053305606"/>
                  </a:ext>
                </a:extLst>
              </a:tr>
            </a:tbl>
          </a:graphicData>
        </a:graphic>
      </p:graphicFrame>
      <p:sp>
        <p:nvSpPr>
          <p:cNvPr id="6" name="Down Arrow 5">
            <a:extLst>
              <a:ext uri="{FF2B5EF4-FFF2-40B4-BE49-F238E27FC236}">
                <a16:creationId xmlns:a16="http://schemas.microsoft.com/office/drawing/2014/main" id="{D0448562-F4F7-4B4E-87E0-A28B0437AD4F}"/>
              </a:ext>
            </a:extLst>
          </p:cNvPr>
          <p:cNvSpPr/>
          <p:nvPr/>
        </p:nvSpPr>
        <p:spPr>
          <a:xfrm rot="2226540">
            <a:off x="6940629" y="1842011"/>
            <a:ext cx="1160785" cy="1931286"/>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1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7A7DC33-96E6-4046-923B-37A789D79E0E}"/>
              </a:ext>
            </a:extLst>
          </p:cNvPr>
          <p:cNvPicPr>
            <a:picLocks noChangeAspect="1"/>
          </p:cNvPicPr>
          <p:nvPr/>
        </p:nvPicPr>
        <p:blipFill>
          <a:blip r:embed="rId2"/>
          <a:stretch>
            <a:fillRect/>
          </a:stretch>
        </p:blipFill>
        <p:spPr>
          <a:xfrm>
            <a:off x="641180" y="2024722"/>
            <a:ext cx="5129784" cy="2808555"/>
          </a:xfrm>
          <a:prstGeom prst="rect">
            <a:avLst/>
          </a:prstGeom>
        </p:spPr>
      </p:pic>
      <p:pic>
        <p:nvPicPr>
          <p:cNvPr id="4" name="Picture 3">
            <a:extLst>
              <a:ext uri="{FF2B5EF4-FFF2-40B4-BE49-F238E27FC236}">
                <a16:creationId xmlns:a16="http://schemas.microsoft.com/office/drawing/2014/main" id="{6B3A49FD-38CB-164D-9016-F444C32E29B2}"/>
              </a:ext>
            </a:extLst>
          </p:cNvPr>
          <p:cNvPicPr>
            <a:picLocks noChangeAspect="1"/>
          </p:cNvPicPr>
          <p:nvPr/>
        </p:nvPicPr>
        <p:blipFill>
          <a:blip r:embed="rId3"/>
          <a:stretch>
            <a:fillRect/>
          </a:stretch>
        </p:blipFill>
        <p:spPr>
          <a:xfrm>
            <a:off x="6259569" y="1848502"/>
            <a:ext cx="5335015" cy="3160994"/>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5BF41D-C79D-9142-8D20-7E5FAC82A03F}"/>
              </a:ext>
            </a:extLst>
          </p:cNvPr>
          <p:cNvPicPr>
            <a:picLocks noChangeAspect="1"/>
          </p:cNvPicPr>
          <p:nvPr/>
        </p:nvPicPr>
        <p:blipFill>
          <a:blip r:embed="rId2"/>
          <a:stretch>
            <a:fillRect/>
          </a:stretch>
        </p:blipFill>
        <p:spPr>
          <a:xfrm>
            <a:off x="641180" y="2072446"/>
            <a:ext cx="4945020" cy="2713106"/>
          </a:xfrm>
          <a:prstGeom prst="rect">
            <a:avLst/>
          </a:prstGeom>
        </p:spPr>
      </p:pic>
      <p:sp>
        <p:nvSpPr>
          <p:cNvPr id="7" name="Donut 6">
            <a:extLst>
              <a:ext uri="{FF2B5EF4-FFF2-40B4-BE49-F238E27FC236}">
                <a16:creationId xmlns:a16="http://schemas.microsoft.com/office/drawing/2014/main" id="{BAE6E3C2-31DA-7043-9A47-6B280D42EE5A}"/>
              </a:ext>
            </a:extLst>
          </p:cNvPr>
          <p:cNvSpPr/>
          <p:nvPr/>
        </p:nvSpPr>
        <p:spPr>
          <a:xfrm>
            <a:off x="6096000" y="2578814"/>
            <a:ext cx="5618988" cy="1058237"/>
          </a:xfrm>
          <a:prstGeom prst="donut">
            <a:avLst>
              <a:gd name="adj" fmla="val 92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3B5AB4A2-D61E-B043-8743-1551779ABF7F}"/>
              </a:ext>
            </a:extLst>
          </p:cNvPr>
          <p:cNvPicPr>
            <a:picLocks noChangeAspect="1"/>
          </p:cNvPicPr>
          <p:nvPr/>
        </p:nvPicPr>
        <p:blipFill>
          <a:blip r:embed="rId4"/>
          <a:stretch>
            <a:fillRect/>
          </a:stretch>
        </p:blipFill>
        <p:spPr>
          <a:xfrm>
            <a:off x="8213022" y="560091"/>
            <a:ext cx="1208381" cy="1208381"/>
          </a:xfrm>
          <a:prstGeom prst="rect">
            <a:avLst/>
          </a:prstGeom>
        </p:spPr>
      </p:pic>
    </p:spTree>
    <p:extLst>
      <p:ext uri="{BB962C8B-B14F-4D97-AF65-F5344CB8AC3E}">
        <p14:creationId xmlns:p14="http://schemas.microsoft.com/office/powerpoint/2010/main" val="120649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W"/>
          </a:p>
        </p:txBody>
      </p:sp>
      <p:pic>
        <p:nvPicPr>
          <p:cNvPr id="5" name="Content Placeholder 4"/>
          <p:cNvPicPr>
            <a:picLocks noGrp="1" noChangeAspect="1"/>
          </p:cNvPicPr>
          <p:nvPr>
            <p:ph idx="1"/>
          </p:nvPr>
        </p:nvPicPr>
        <p:blipFill>
          <a:blip r:embed="rId2"/>
          <a:stretch>
            <a:fillRect/>
          </a:stretch>
        </p:blipFill>
        <p:spPr>
          <a:xfrm>
            <a:off x="-84083" y="-220717"/>
            <a:ext cx="12276083" cy="7441324"/>
          </a:xfrm>
          <a:prstGeom prst="rect">
            <a:avLst/>
          </a:prstGeom>
        </p:spPr>
      </p:pic>
      <p:sp>
        <p:nvSpPr>
          <p:cNvPr id="4" name="Slide Number Placeholder 3"/>
          <p:cNvSpPr>
            <a:spLocks noGrp="1"/>
          </p:cNvSpPr>
          <p:nvPr>
            <p:ph type="sldNum" sz="quarter" idx="12"/>
          </p:nvPr>
        </p:nvSpPr>
        <p:spPr/>
        <p:txBody>
          <a:bodyPr/>
          <a:lstStyle/>
          <a:p>
            <a:fld id="{FB2A763F-E5B9-436E-BBED-1AE01C6D1512}" type="slidenum">
              <a:rPr lang="en-US" smtClean="0"/>
              <a:pPr/>
              <a:t>30</a:t>
            </a:fld>
            <a:endParaRPr lang="en-US"/>
          </a:p>
        </p:txBody>
      </p:sp>
      <p:sp>
        <p:nvSpPr>
          <p:cNvPr id="6" name="Rectangle 5">
            <a:extLst>
              <a:ext uri="{FF2B5EF4-FFF2-40B4-BE49-F238E27FC236}">
                <a16:creationId xmlns:a16="http://schemas.microsoft.com/office/drawing/2014/main" id="{0F148040-9944-C344-BF00-8D8E9724B13D}"/>
              </a:ext>
            </a:extLst>
          </p:cNvPr>
          <p:cNvSpPr/>
          <p:nvPr/>
        </p:nvSpPr>
        <p:spPr>
          <a:xfrm>
            <a:off x="2251979" y="336885"/>
            <a:ext cx="760395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FC241F0-A267-D642-8F90-36C70004E974}"/>
              </a:ext>
            </a:extLst>
          </p:cNvPr>
          <p:cNvSpPr/>
          <p:nvPr/>
        </p:nvSpPr>
        <p:spPr>
          <a:xfrm>
            <a:off x="2085473" y="1844842"/>
            <a:ext cx="2630905" cy="320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7D221F-3381-484F-A0AC-0F1217413BE5}"/>
              </a:ext>
            </a:extLst>
          </p:cNvPr>
          <p:cNvSpPr/>
          <p:nvPr/>
        </p:nvSpPr>
        <p:spPr>
          <a:xfrm>
            <a:off x="7427495" y="1652337"/>
            <a:ext cx="2630904" cy="513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Bar chart">
            <a:extLst>
              <a:ext uri="{FF2B5EF4-FFF2-40B4-BE49-F238E27FC236}">
                <a16:creationId xmlns:a16="http://schemas.microsoft.com/office/drawing/2014/main" id="{082C5F8E-B164-544A-9947-C21DA5EAC7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1131" y="136525"/>
            <a:ext cx="914400" cy="914400"/>
          </a:xfrm>
          <a:prstGeom prst="rect">
            <a:avLst/>
          </a:prstGeom>
        </p:spPr>
      </p:pic>
    </p:spTree>
    <p:extLst>
      <p:ext uri="{BB962C8B-B14F-4D97-AF65-F5344CB8AC3E}">
        <p14:creationId xmlns:p14="http://schemas.microsoft.com/office/powerpoint/2010/main" val="2984461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1FCF3B0C-E6FA-4B1E-9F3B-E84F37E8544A}"/>
              </a:ext>
            </a:extLst>
          </p:cNvPr>
          <p:cNvGraphicFramePr>
            <a:graphicFrameLocks/>
          </p:cNvGraphicFramePr>
          <p:nvPr/>
        </p:nvGraphicFramePr>
        <p:xfrm>
          <a:off x="0" y="1046396"/>
          <a:ext cx="6931550" cy="454456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0C288C5A-F458-4472-BDBB-5B9D33BCF33F}"/>
              </a:ext>
            </a:extLst>
          </p:cNvPr>
          <p:cNvSpPr txBox="1"/>
          <p:nvPr/>
        </p:nvSpPr>
        <p:spPr>
          <a:xfrm>
            <a:off x="597540" y="5686572"/>
            <a:ext cx="5180405" cy="646331"/>
          </a:xfrm>
          <a:prstGeom prst="rect">
            <a:avLst/>
          </a:prstGeom>
          <a:noFill/>
        </p:spPr>
        <p:txBody>
          <a:bodyPr wrap="square" rtlCol="0">
            <a:spAutoFit/>
          </a:bodyPr>
          <a:lstStyle/>
          <a:p>
            <a:r>
              <a:rPr lang="en-US" dirty="0"/>
              <a:t>Baseline = average of the 6 months’ percentage = </a:t>
            </a:r>
            <a:r>
              <a:rPr lang="en-US" dirty="0">
                <a:highlight>
                  <a:srgbClr val="FFFF00"/>
                </a:highlight>
              </a:rPr>
              <a:t>15% or 14% (median)</a:t>
            </a:r>
            <a:r>
              <a:rPr lang="en-US" dirty="0"/>
              <a:t> </a:t>
            </a:r>
          </a:p>
        </p:txBody>
      </p:sp>
      <p:graphicFrame>
        <p:nvGraphicFramePr>
          <p:cNvPr id="5" name="Chart 4">
            <a:extLst>
              <a:ext uri="{FF2B5EF4-FFF2-40B4-BE49-F238E27FC236}">
                <a16:creationId xmlns:a16="http://schemas.microsoft.com/office/drawing/2014/main" id="{0C2E9924-7A62-47F6-8C45-328A93CD9407}"/>
              </a:ext>
            </a:extLst>
          </p:cNvPr>
          <p:cNvGraphicFramePr>
            <a:graphicFrameLocks/>
          </p:cNvGraphicFramePr>
          <p:nvPr/>
        </p:nvGraphicFramePr>
        <p:xfrm>
          <a:off x="5777945" y="950788"/>
          <a:ext cx="5522845" cy="36506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2808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W" b="1" dirty="0">
                <a:solidFill>
                  <a:srgbClr val="FF0000"/>
                </a:solidFill>
              </a:rPr>
              <a:t>AIM 1 Baseline and post baseline performance</a:t>
            </a:r>
          </a:p>
        </p:txBody>
      </p:sp>
      <p:sp>
        <p:nvSpPr>
          <p:cNvPr id="4" name="Slide Number Placeholder 3"/>
          <p:cNvSpPr>
            <a:spLocks noGrp="1"/>
          </p:cNvSpPr>
          <p:nvPr>
            <p:ph type="sldNum" sz="quarter" idx="12"/>
          </p:nvPr>
        </p:nvSpPr>
        <p:spPr/>
        <p:txBody>
          <a:bodyPr/>
          <a:lstStyle/>
          <a:p>
            <a:fld id="{FB2A763F-E5B9-436E-BBED-1AE01C6D1512}" type="slidenum">
              <a:rPr lang="en-US" smtClean="0"/>
              <a:pPr/>
              <a:t>32</a:t>
            </a:fld>
            <a:endParaRPr lang="en-US"/>
          </a:p>
        </p:txBody>
      </p:sp>
      <p:pic>
        <p:nvPicPr>
          <p:cNvPr id="6" name="Content Placeholder 5"/>
          <p:cNvPicPr>
            <a:picLocks noGrp="1" noChangeAspect="1"/>
          </p:cNvPicPr>
          <p:nvPr>
            <p:ph idx="1"/>
          </p:nvPr>
        </p:nvPicPr>
        <p:blipFill>
          <a:blip r:embed="rId2"/>
          <a:stretch>
            <a:fillRect/>
          </a:stretch>
        </p:blipFill>
        <p:spPr>
          <a:xfrm>
            <a:off x="1295403" y="2532993"/>
            <a:ext cx="9509232" cy="3715407"/>
          </a:xfrm>
          <a:prstGeom prst="rect">
            <a:avLst/>
          </a:prstGeom>
        </p:spPr>
      </p:pic>
    </p:spTree>
    <p:extLst>
      <p:ext uri="{BB962C8B-B14F-4D97-AF65-F5344CB8AC3E}">
        <p14:creationId xmlns:p14="http://schemas.microsoft.com/office/powerpoint/2010/main" val="59963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07720" y="1427797"/>
            <a:ext cx="10515600" cy="4820603"/>
          </a:xfrm>
        </p:spPr>
        <p:txBody>
          <a:bodyPr/>
          <a:lstStyle/>
          <a:p>
            <a:pPr marL="0" indent="0">
              <a:buNone/>
            </a:pPr>
            <a:r>
              <a:rPr lang="en-US" dirty="0">
                <a:solidFill>
                  <a:srgbClr val="FF0000"/>
                </a:solidFill>
                <a:effectLst>
                  <a:outerShdw blurRad="38100" dist="38100" dir="2700000" algn="tl">
                    <a:srgbClr val="000000">
                      <a:alpha val="43137"/>
                    </a:srgbClr>
                  </a:outerShdw>
                </a:effectLst>
              </a:rPr>
              <a:t>Small Test of Change (PDSA #2) - Change Tested, Dates Tested</a:t>
            </a:r>
          </a:p>
          <a:p>
            <a:pPr marL="0" indent="0">
              <a:buNone/>
            </a:pPr>
            <a:endParaRPr lang="en-US" dirty="0"/>
          </a:p>
          <a:p>
            <a:endParaRPr lang="en-US" dirty="0"/>
          </a:p>
          <a:p>
            <a:endParaRPr lang="en-US" dirty="0"/>
          </a:p>
          <a:p>
            <a:endParaRPr lang="en-US" dirty="0"/>
          </a:p>
        </p:txBody>
      </p:sp>
      <p:sp>
        <p:nvSpPr>
          <p:cNvPr id="2" name="Slide Number Placeholder 1"/>
          <p:cNvSpPr>
            <a:spLocks noGrp="1"/>
          </p:cNvSpPr>
          <p:nvPr>
            <p:ph type="sldNum" sz="quarter" idx="12"/>
          </p:nvPr>
        </p:nvSpPr>
        <p:spPr/>
        <p:txBody>
          <a:bodyPr/>
          <a:lstStyle/>
          <a:p>
            <a:fld id="{FB2A763F-E5B9-436E-BBED-1AE01C6D1512}" type="slidenum">
              <a:rPr lang="en-US" smtClean="0"/>
              <a:pPr/>
              <a:t>33</a:t>
            </a:fld>
            <a:endParaRPr lang="en-US"/>
          </a:p>
        </p:txBody>
      </p:sp>
      <p:graphicFrame>
        <p:nvGraphicFramePr>
          <p:cNvPr id="15" name="Content Placeholder 4">
            <a:extLst>
              <a:ext uri="{FF2B5EF4-FFF2-40B4-BE49-F238E27FC236}">
                <a16:creationId xmlns:a16="http://schemas.microsoft.com/office/drawing/2014/main" id="{40960023-F9D7-0341-A792-960A56B34F1E}"/>
              </a:ext>
            </a:extLst>
          </p:cNvPr>
          <p:cNvGraphicFramePr>
            <a:graphicFrameLocks/>
          </p:cNvGraphicFramePr>
          <p:nvPr/>
        </p:nvGraphicFramePr>
        <p:xfrm>
          <a:off x="838200" y="0"/>
          <a:ext cx="10515600" cy="1356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Content Placeholder 3">
            <a:extLst>
              <a:ext uri="{FF2B5EF4-FFF2-40B4-BE49-F238E27FC236}">
                <a16:creationId xmlns:a16="http://schemas.microsoft.com/office/drawing/2014/main" id="{95B964BF-762E-6D4F-B4FD-57356437ADFC}"/>
              </a:ext>
            </a:extLst>
          </p:cNvPr>
          <p:cNvGraphicFramePr>
            <a:graphicFrameLocks/>
          </p:cNvGraphicFramePr>
          <p:nvPr/>
        </p:nvGraphicFramePr>
        <p:xfrm>
          <a:off x="640080" y="2179319"/>
          <a:ext cx="11551919" cy="399764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ustDataLst>
      <p:tags r:id="rId1"/>
    </p:custDataLst>
    <p:extLst>
      <p:ext uri="{BB962C8B-B14F-4D97-AF65-F5344CB8AC3E}">
        <p14:creationId xmlns:p14="http://schemas.microsoft.com/office/powerpoint/2010/main" val="1465036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840829"/>
            <a:ext cx="9741644" cy="1397874"/>
          </a:xfrm>
        </p:spPr>
        <p:txBody>
          <a:bodyPr>
            <a:normAutofit fontScale="90000"/>
          </a:bodyPr>
          <a:lstStyle/>
          <a:p>
            <a:r>
              <a:rPr lang="en-ZW" sz="2800" b="1" dirty="0">
                <a:solidFill>
                  <a:srgbClr val="FF0000"/>
                </a:solidFill>
                <a:effectLst>
                  <a:outerShdw blurRad="38100" dist="38100" dir="2700000" algn="tl">
                    <a:srgbClr val="000000">
                      <a:alpha val="43137"/>
                    </a:srgbClr>
                  </a:outerShdw>
                </a:effectLst>
              </a:rPr>
              <a:t>Aim No 2</a:t>
            </a:r>
            <a:br>
              <a:rPr lang="en-ZW" sz="2800" b="1" dirty="0">
                <a:solidFill>
                  <a:srgbClr val="FF0000"/>
                </a:solidFill>
                <a:effectLst>
                  <a:outerShdw blurRad="38100" dist="38100" dir="2700000" algn="tl">
                    <a:srgbClr val="000000">
                      <a:alpha val="43137"/>
                    </a:srgbClr>
                  </a:outerShdw>
                </a:effectLst>
              </a:rPr>
            </a:br>
            <a:r>
              <a:rPr lang="en-ZW" sz="2800" b="1" dirty="0">
                <a:solidFill>
                  <a:srgbClr val="FF0000"/>
                </a:solidFill>
                <a:effectLst>
                  <a:outerShdw blurRad="38100" dist="38100" dir="2700000" algn="tl">
                    <a:srgbClr val="000000">
                      <a:alpha val="43137"/>
                    </a:srgbClr>
                  </a:outerShdw>
                </a:effectLst>
              </a:rPr>
              <a:t>Increase Proportion of High Viral Load (HVL) patients cared for according to guidelines from </a:t>
            </a:r>
            <a:r>
              <a:rPr lang="en-ZW" sz="2800" b="1" dirty="0">
                <a:solidFill>
                  <a:srgbClr val="FF0000"/>
                </a:solidFill>
                <a:effectLst>
                  <a:outerShdw blurRad="38100" dist="38100" dir="2700000" algn="tl">
                    <a:srgbClr val="000000">
                      <a:alpha val="43137"/>
                    </a:srgbClr>
                  </a:outerShdw>
                </a:effectLst>
                <a:highlight>
                  <a:srgbClr val="FFFF00"/>
                </a:highlight>
              </a:rPr>
              <a:t>75%</a:t>
            </a:r>
            <a:r>
              <a:rPr lang="en-ZW" sz="2800" b="1" dirty="0">
                <a:solidFill>
                  <a:srgbClr val="FF0000"/>
                </a:solidFill>
                <a:effectLst>
                  <a:outerShdw blurRad="38100" dist="38100" dir="2700000" algn="tl">
                    <a:srgbClr val="000000">
                      <a:alpha val="43137"/>
                    </a:srgbClr>
                  </a:outerShdw>
                </a:effectLst>
              </a:rPr>
              <a:t> to 95% by June 2020</a:t>
            </a:r>
            <a:br>
              <a:rPr lang="en-ZW" sz="2800" b="1" dirty="0">
                <a:solidFill>
                  <a:srgbClr val="FF0000"/>
                </a:solidFill>
                <a:effectLst>
                  <a:outerShdw blurRad="38100" dist="38100" dir="2700000" algn="tl">
                    <a:srgbClr val="000000">
                      <a:alpha val="43137"/>
                    </a:srgbClr>
                  </a:outerShdw>
                </a:effectLst>
              </a:rPr>
            </a:br>
            <a:endParaRPr lang="en-ZW" sz="2800"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54954" y="2322786"/>
            <a:ext cx="8825659" cy="4151586"/>
          </a:xfrm>
        </p:spPr>
        <p:txBody>
          <a:bodyPr/>
          <a:lstStyle/>
          <a:p>
            <a:pPr marL="0" indent="0">
              <a:buNone/>
            </a:pPr>
            <a:r>
              <a:rPr lang="en-ZW" b="1" dirty="0"/>
              <a:t>Numerator      = </a:t>
            </a:r>
            <a:r>
              <a:rPr lang="en-ZW" b="1" u="sng" dirty="0"/>
              <a:t>#of HVL patients cared for according to guidelines</a:t>
            </a:r>
          </a:p>
          <a:p>
            <a:pPr marL="0" indent="0">
              <a:buNone/>
            </a:pPr>
            <a:r>
              <a:rPr lang="en-ZW" b="1" dirty="0"/>
              <a:t>Denominator = # of patients with high VL</a:t>
            </a:r>
          </a:p>
          <a:p>
            <a:pPr marL="0" indent="0">
              <a:buNone/>
            </a:pPr>
            <a:endParaRPr lang="en-ZW" b="1" dirty="0"/>
          </a:p>
          <a:p>
            <a:endParaRPr lang="en-ZW" b="1" dirty="0"/>
          </a:p>
        </p:txBody>
      </p:sp>
      <p:sp>
        <p:nvSpPr>
          <p:cNvPr id="4" name="Slide Number Placeholder 3"/>
          <p:cNvSpPr>
            <a:spLocks noGrp="1"/>
          </p:cNvSpPr>
          <p:nvPr>
            <p:ph type="sldNum" sz="quarter" idx="12"/>
          </p:nvPr>
        </p:nvSpPr>
        <p:spPr/>
        <p:txBody>
          <a:bodyPr/>
          <a:lstStyle/>
          <a:p>
            <a:fld id="{FB2A763F-E5B9-436E-BBED-1AE01C6D1512}" type="slidenum">
              <a:rPr lang="en-US" smtClean="0"/>
              <a:pPr/>
              <a:t>34</a:t>
            </a:fld>
            <a:endParaRPr lang="en-US"/>
          </a:p>
        </p:txBody>
      </p:sp>
      <p:graphicFrame>
        <p:nvGraphicFramePr>
          <p:cNvPr id="5" name="Table 4"/>
          <p:cNvGraphicFramePr>
            <a:graphicFrameLocks noGrp="1"/>
          </p:cNvGraphicFramePr>
          <p:nvPr/>
        </p:nvGraphicFramePr>
        <p:xfrm>
          <a:off x="743474" y="3611880"/>
          <a:ext cx="10744201" cy="2700528"/>
        </p:xfrm>
        <a:graphic>
          <a:graphicData uri="http://schemas.openxmlformats.org/drawingml/2006/table">
            <a:tbl>
              <a:tblPr firstRow="1" bandRow="1">
                <a:tableStyleId>{5C22544A-7EE6-4342-B048-85BDC9FD1C3A}</a:tableStyleId>
              </a:tblPr>
              <a:tblGrid>
                <a:gridCol w="1786366">
                  <a:extLst>
                    <a:ext uri="{9D8B030D-6E8A-4147-A177-3AD203B41FA5}">
                      <a16:colId xmlns:a16="http://schemas.microsoft.com/office/drawing/2014/main" val="520625836"/>
                    </a:ext>
                  </a:extLst>
                </a:gridCol>
                <a:gridCol w="2499360">
                  <a:extLst>
                    <a:ext uri="{9D8B030D-6E8A-4147-A177-3AD203B41FA5}">
                      <a16:colId xmlns:a16="http://schemas.microsoft.com/office/drawing/2014/main" val="3373722106"/>
                    </a:ext>
                  </a:extLst>
                </a:gridCol>
                <a:gridCol w="2834640">
                  <a:extLst>
                    <a:ext uri="{9D8B030D-6E8A-4147-A177-3AD203B41FA5}">
                      <a16:colId xmlns:a16="http://schemas.microsoft.com/office/drawing/2014/main" val="2713479541"/>
                    </a:ext>
                  </a:extLst>
                </a:gridCol>
                <a:gridCol w="3623835">
                  <a:extLst>
                    <a:ext uri="{9D8B030D-6E8A-4147-A177-3AD203B41FA5}">
                      <a16:colId xmlns:a16="http://schemas.microsoft.com/office/drawing/2014/main" val="20003"/>
                    </a:ext>
                  </a:extLst>
                </a:gridCol>
              </a:tblGrid>
              <a:tr h="597408">
                <a:tc>
                  <a:txBody>
                    <a:bodyPr/>
                    <a:lstStyle/>
                    <a:p>
                      <a:r>
                        <a:rPr lang="en-ZW" b="1" dirty="0">
                          <a:latin typeface="Times New Roman" panose="02020603050405020304" pitchFamily="18" charset="0"/>
                          <a:cs typeface="Times New Roman" panose="02020603050405020304" pitchFamily="18" charset="0"/>
                        </a:rPr>
                        <a:t>Month</a:t>
                      </a:r>
                    </a:p>
                  </a:txBody>
                  <a:tcPr/>
                </a:tc>
                <a:tc>
                  <a:txBody>
                    <a:bodyPr/>
                    <a:lstStyle/>
                    <a:p>
                      <a:r>
                        <a:rPr lang="en-ZW" b="1" dirty="0">
                          <a:latin typeface="Times New Roman" panose="02020603050405020304" pitchFamily="18" charset="0"/>
                          <a:cs typeface="Times New Roman" panose="02020603050405020304" pitchFamily="18" charset="0"/>
                        </a:rPr>
                        <a:t>Patients with HVL</a:t>
                      </a:r>
                    </a:p>
                  </a:txBody>
                  <a:tcPr/>
                </a:tc>
                <a:tc>
                  <a:txBody>
                    <a:bodyPr/>
                    <a:lstStyle/>
                    <a:p>
                      <a:r>
                        <a:rPr lang="en-ZW" b="1" dirty="0">
                          <a:latin typeface="Times New Roman" panose="02020603050405020304" pitchFamily="18" charset="0"/>
                          <a:cs typeface="Times New Roman" panose="02020603050405020304" pitchFamily="18" charset="0"/>
                        </a:rPr>
                        <a:t>HVL patients managed as per guidelines</a:t>
                      </a:r>
                    </a:p>
                  </a:txBody>
                  <a:tcPr/>
                </a:tc>
                <a:tc>
                  <a:txBody>
                    <a:bodyPr/>
                    <a:lstStyle/>
                    <a:p>
                      <a:r>
                        <a:rPr lang="en-ZW" b="1" dirty="0">
                          <a:latin typeface="Times New Roman" panose="02020603050405020304" pitchFamily="18" charset="0"/>
                          <a:cs typeface="Times New Roman" panose="02020603050405020304" pitchFamily="18" charset="0"/>
                        </a:rPr>
                        <a:t>Clients</a:t>
                      </a:r>
                      <a:r>
                        <a:rPr lang="en-ZW" b="1" baseline="0" dirty="0">
                          <a:latin typeface="Times New Roman" panose="02020603050405020304" pitchFamily="18" charset="0"/>
                          <a:cs typeface="Times New Roman" panose="02020603050405020304" pitchFamily="18" charset="0"/>
                        </a:rPr>
                        <a:t> with Final Outcomes after EAC completion </a:t>
                      </a:r>
                      <a:endParaRPr lang="en-ZW"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30401413"/>
                  </a:ext>
                </a:extLst>
              </a:tr>
              <a:tr h="341376">
                <a:tc>
                  <a:txBody>
                    <a:bodyPr/>
                    <a:lstStyle/>
                    <a:p>
                      <a:r>
                        <a:rPr lang="en-ZW" b="1" dirty="0">
                          <a:latin typeface="Times New Roman" panose="02020603050405020304" pitchFamily="18" charset="0"/>
                          <a:cs typeface="Times New Roman" panose="02020603050405020304" pitchFamily="18" charset="0"/>
                        </a:rPr>
                        <a:t>OCT 2019</a:t>
                      </a:r>
                    </a:p>
                  </a:txBody>
                  <a:tcPr/>
                </a:tc>
                <a:tc>
                  <a:txBody>
                    <a:bodyPr/>
                    <a:lstStyle/>
                    <a:p>
                      <a:r>
                        <a:rPr lang="en-ZW" b="1" dirty="0">
                          <a:latin typeface="Times New Roman" panose="02020603050405020304" pitchFamily="18" charset="0"/>
                          <a:cs typeface="Times New Roman" panose="02020603050405020304" pitchFamily="18" charset="0"/>
                        </a:rPr>
                        <a:t>16</a:t>
                      </a:r>
                    </a:p>
                  </a:txBody>
                  <a:tcPr/>
                </a:tc>
                <a:tc>
                  <a:txBody>
                    <a:bodyPr/>
                    <a:lstStyle/>
                    <a:p>
                      <a:r>
                        <a:rPr lang="en-ZW" b="1" dirty="0">
                          <a:latin typeface="Times New Roman" panose="02020603050405020304" pitchFamily="18" charset="0"/>
                          <a:cs typeface="Times New Roman" panose="02020603050405020304" pitchFamily="18" charset="0"/>
                        </a:rPr>
                        <a:t>16</a:t>
                      </a:r>
                    </a:p>
                  </a:txBody>
                  <a:tcPr/>
                </a:tc>
                <a:tc>
                  <a:txBody>
                    <a:bodyPr/>
                    <a:lstStyle/>
                    <a:p>
                      <a:r>
                        <a:rPr lang="en-ZW" b="1" dirty="0">
                          <a:latin typeface="Times New Roman" panose="02020603050405020304" pitchFamily="18" charset="0"/>
                          <a:cs typeface="Times New Roman" panose="02020603050405020304" pitchFamily="18" charset="0"/>
                        </a:rPr>
                        <a:t>14</a:t>
                      </a:r>
                    </a:p>
                  </a:txBody>
                  <a:tcPr/>
                </a:tc>
                <a:extLst>
                  <a:ext uri="{0D108BD9-81ED-4DB2-BD59-A6C34878D82A}">
                    <a16:rowId xmlns:a16="http://schemas.microsoft.com/office/drawing/2014/main" val="201762619"/>
                  </a:ext>
                </a:extLst>
              </a:tr>
              <a:tr h="597408">
                <a:tc>
                  <a:txBody>
                    <a:bodyPr/>
                    <a:lstStyle/>
                    <a:p>
                      <a:r>
                        <a:rPr lang="en-ZW" b="1" dirty="0">
                          <a:latin typeface="Times New Roman" panose="02020603050405020304" pitchFamily="18" charset="0"/>
                          <a:cs typeface="Times New Roman" panose="02020603050405020304" pitchFamily="18" charset="0"/>
                        </a:rPr>
                        <a:t>NOV 2019</a:t>
                      </a:r>
                    </a:p>
                  </a:txBody>
                  <a:tcPr/>
                </a:tc>
                <a:tc>
                  <a:txBody>
                    <a:bodyPr/>
                    <a:lstStyle/>
                    <a:p>
                      <a:r>
                        <a:rPr lang="en-ZW" b="1" dirty="0">
                          <a:latin typeface="Times New Roman" panose="02020603050405020304" pitchFamily="18" charset="0"/>
                          <a:cs typeface="Times New Roman" panose="02020603050405020304" pitchFamily="18" charset="0"/>
                        </a:rPr>
                        <a:t>23</a:t>
                      </a:r>
                    </a:p>
                  </a:txBody>
                  <a:tcPr/>
                </a:tc>
                <a:tc>
                  <a:txBody>
                    <a:bodyPr/>
                    <a:lstStyle/>
                    <a:p>
                      <a:r>
                        <a:rPr lang="en-ZW" b="1" dirty="0">
                          <a:latin typeface="Times New Roman" panose="02020603050405020304" pitchFamily="18" charset="0"/>
                          <a:cs typeface="Times New Roman" panose="02020603050405020304" pitchFamily="18" charset="0"/>
                        </a:rPr>
                        <a:t>17</a:t>
                      </a:r>
                    </a:p>
                  </a:txBody>
                  <a:tcPr/>
                </a:tc>
                <a:tc>
                  <a:txBody>
                    <a:bodyPr/>
                    <a:lstStyle/>
                    <a:p>
                      <a:r>
                        <a:rPr lang="en-ZW" b="1" dirty="0">
                          <a:latin typeface="Times New Roman" panose="02020603050405020304" pitchFamily="18" charset="0"/>
                          <a:cs typeface="Times New Roman" panose="02020603050405020304" pitchFamily="18" charset="0"/>
                        </a:rPr>
                        <a:t>10</a:t>
                      </a:r>
                    </a:p>
                  </a:txBody>
                  <a:tcPr/>
                </a:tc>
                <a:extLst>
                  <a:ext uri="{0D108BD9-81ED-4DB2-BD59-A6C34878D82A}">
                    <a16:rowId xmlns:a16="http://schemas.microsoft.com/office/drawing/2014/main" val="3564846481"/>
                  </a:ext>
                </a:extLst>
              </a:tr>
              <a:tr h="341376">
                <a:tc>
                  <a:txBody>
                    <a:bodyPr/>
                    <a:lstStyle/>
                    <a:p>
                      <a:r>
                        <a:rPr lang="en-ZW" b="1" dirty="0">
                          <a:latin typeface="Times New Roman" panose="02020603050405020304" pitchFamily="18" charset="0"/>
                          <a:cs typeface="Times New Roman" panose="02020603050405020304" pitchFamily="18" charset="0"/>
                        </a:rPr>
                        <a:t>DEC 2019</a:t>
                      </a:r>
                    </a:p>
                  </a:txBody>
                  <a:tcPr/>
                </a:tc>
                <a:tc>
                  <a:txBody>
                    <a:bodyPr/>
                    <a:lstStyle/>
                    <a:p>
                      <a:r>
                        <a:rPr lang="en-ZW" b="1" dirty="0">
                          <a:latin typeface="Times New Roman" panose="02020603050405020304" pitchFamily="18" charset="0"/>
                          <a:cs typeface="Times New Roman" panose="02020603050405020304" pitchFamily="18" charset="0"/>
                        </a:rPr>
                        <a:t>19</a:t>
                      </a:r>
                    </a:p>
                  </a:txBody>
                  <a:tcPr/>
                </a:tc>
                <a:tc>
                  <a:txBody>
                    <a:bodyPr/>
                    <a:lstStyle/>
                    <a:p>
                      <a:r>
                        <a:rPr lang="en-ZW" b="1" dirty="0">
                          <a:latin typeface="Times New Roman" panose="02020603050405020304" pitchFamily="18" charset="0"/>
                          <a:cs typeface="Times New Roman" panose="02020603050405020304" pitchFamily="18" charset="0"/>
                        </a:rPr>
                        <a:t>19</a:t>
                      </a:r>
                    </a:p>
                  </a:txBody>
                  <a:tcPr/>
                </a:tc>
                <a:tc>
                  <a:txBody>
                    <a:bodyPr/>
                    <a:lstStyle/>
                    <a:p>
                      <a:r>
                        <a:rPr lang="en-ZW" b="1" dirty="0">
                          <a:latin typeface="Times New Roman" panose="02020603050405020304" pitchFamily="18" charset="0"/>
                          <a:cs typeface="Times New Roman" panose="02020603050405020304" pitchFamily="18" charset="0"/>
                        </a:rPr>
                        <a:t>0</a:t>
                      </a:r>
                    </a:p>
                  </a:txBody>
                  <a:tcPr/>
                </a:tc>
                <a:extLst>
                  <a:ext uri="{0D108BD9-81ED-4DB2-BD59-A6C34878D82A}">
                    <a16:rowId xmlns:a16="http://schemas.microsoft.com/office/drawing/2014/main" val="2207551783"/>
                  </a:ext>
                </a:extLst>
              </a:tr>
              <a:tr h="341376">
                <a:tc>
                  <a:txBody>
                    <a:bodyPr/>
                    <a:lstStyle/>
                    <a:p>
                      <a:r>
                        <a:rPr lang="en-ZW" b="1" dirty="0">
                          <a:latin typeface="Times New Roman" panose="02020603050405020304" pitchFamily="18" charset="0"/>
                          <a:cs typeface="Times New Roman" panose="02020603050405020304" pitchFamily="18" charset="0"/>
                        </a:rPr>
                        <a:t>JAN 2020</a:t>
                      </a:r>
                    </a:p>
                  </a:txBody>
                  <a:tcPr/>
                </a:tc>
                <a:tc>
                  <a:txBody>
                    <a:bodyPr/>
                    <a:lstStyle/>
                    <a:p>
                      <a:r>
                        <a:rPr lang="en-ZW" b="1" dirty="0">
                          <a:latin typeface="Times New Roman" panose="02020603050405020304" pitchFamily="18" charset="0"/>
                          <a:cs typeface="Times New Roman" panose="02020603050405020304" pitchFamily="18" charset="0"/>
                        </a:rPr>
                        <a:t>45</a:t>
                      </a:r>
                    </a:p>
                  </a:txBody>
                  <a:tcPr/>
                </a:tc>
                <a:tc>
                  <a:txBody>
                    <a:bodyPr/>
                    <a:lstStyle/>
                    <a:p>
                      <a:r>
                        <a:rPr lang="en-ZW" b="1" dirty="0">
                          <a:latin typeface="Times New Roman" panose="02020603050405020304" pitchFamily="18" charset="0"/>
                          <a:cs typeface="Times New Roman" panose="02020603050405020304" pitchFamily="18" charset="0"/>
                        </a:rPr>
                        <a:t>18</a:t>
                      </a:r>
                    </a:p>
                  </a:txBody>
                  <a:tcPr/>
                </a:tc>
                <a:tc>
                  <a:txBody>
                    <a:bodyPr/>
                    <a:lstStyle/>
                    <a:p>
                      <a:r>
                        <a:rPr lang="en-ZW" b="1" dirty="0">
                          <a:latin typeface="Times New Roman" panose="02020603050405020304" pitchFamily="18" charset="0"/>
                          <a:cs typeface="Times New Roman" panose="02020603050405020304" pitchFamily="18" charset="0"/>
                        </a:rPr>
                        <a:t>0 (Contact Numbers not</a:t>
                      </a:r>
                      <a:r>
                        <a:rPr lang="en-ZW" b="1" baseline="0" dirty="0">
                          <a:latin typeface="Times New Roman" panose="02020603050405020304" pitchFamily="18" charset="0"/>
                          <a:cs typeface="Times New Roman" panose="02020603050405020304" pitchFamily="18" charset="0"/>
                        </a:rPr>
                        <a:t> reachable) </a:t>
                      </a:r>
                      <a:endParaRPr lang="en-ZW"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35426095"/>
                  </a:ext>
                </a:extLst>
              </a:tr>
              <a:tr h="341376">
                <a:tc>
                  <a:txBody>
                    <a:bodyPr/>
                    <a:lstStyle/>
                    <a:p>
                      <a:r>
                        <a:rPr lang="en-ZW" b="1" dirty="0">
                          <a:latin typeface="Times New Roman" panose="02020603050405020304" pitchFamily="18" charset="0"/>
                          <a:cs typeface="Times New Roman" panose="02020603050405020304" pitchFamily="18" charset="0"/>
                        </a:rPr>
                        <a:t>TOTALS</a:t>
                      </a:r>
                    </a:p>
                  </a:txBody>
                  <a:tcPr/>
                </a:tc>
                <a:tc>
                  <a:txBody>
                    <a:bodyPr/>
                    <a:lstStyle/>
                    <a:p>
                      <a:r>
                        <a:rPr lang="en-ZW" b="1" dirty="0">
                          <a:latin typeface="Times New Roman" panose="02020603050405020304" pitchFamily="18" charset="0"/>
                          <a:cs typeface="Times New Roman" panose="02020603050405020304" pitchFamily="18" charset="0"/>
                        </a:rPr>
                        <a:t>103</a:t>
                      </a:r>
                    </a:p>
                  </a:txBody>
                  <a:tcPr/>
                </a:tc>
                <a:tc>
                  <a:txBody>
                    <a:bodyPr/>
                    <a:lstStyle/>
                    <a:p>
                      <a:r>
                        <a:rPr lang="en-ZW" b="1" dirty="0">
                          <a:latin typeface="Times New Roman" panose="02020603050405020304" pitchFamily="18" charset="0"/>
                          <a:cs typeface="Times New Roman" panose="02020603050405020304" pitchFamily="18" charset="0"/>
                        </a:rPr>
                        <a:t>70</a:t>
                      </a:r>
                    </a:p>
                  </a:txBody>
                  <a:tcPr/>
                </a:tc>
                <a:tc>
                  <a:txBody>
                    <a:bodyPr/>
                    <a:lstStyle/>
                    <a:p>
                      <a:endParaRPr lang="en-ZW"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91652737"/>
                  </a:ext>
                </a:extLst>
              </a:tr>
            </a:tbl>
          </a:graphicData>
        </a:graphic>
      </p:graphicFrame>
    </p:spTree>
    <p:extLst>
      <p:ext uri="{BB962C8B-B14F-4D97-AF65-F5344CB8AC3E}">
        <p14:creationId xmlns:p14="http://schemas.microsoft.com/office/powerpoint/2010/main" val="1449957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2D35-089A-F648-AD2D-B6B1F140ADE8}"/>
              </a:ext>
            </a:extLst>
          </p:cNvPr>
          <p:cNvSpPr>
            <a:spLocks noGrp="1"/>
          </p:cNvSpPr>
          <p:nvPr>
            <p:ph type="title"/>
          </p:nvPr>
        </p:nvSpPr>
        <p:spPr>
          <a:xfrm>
            <a:off x="656896" y="103187"/>
            <a:ext cx="10978055" cy="1449990"/>
          </a:xfrm>
          <a:ln w="38100">
            <a:solidFill>
              <a:schemeClr val="tx1"/>
            </a:solidFill>
          </a:ln>
        </p:spPr>
        <p:txBody>
          <a:bodyPr>
            <a:normAutofit fontScale="90000"/>
          </a:bodyPr>
          <a:lstStyle/>
          <a:p>
            <a:r>
              <a:rPr lang="en-US" dirty="0"/>
              <a:t>Aim #2 – Outcome</a:t>
            </a:r>
            <a:br>
              <a:rPr lang="en-US" dirty="0"/>
            </a:br>
            <a:r>
              <a:rPr lang="en-US" sz="3200" dirty="0"/>
              <a:t>Increase proportion of High Viral Load (HVL) Patients cared for according to guidelines from _________ to __________ by 15 November 2020.</a:t>
            </a:r>
            <a:endParaRPr lang="en-US" sz="3100" dirty="0"/>
          </a:p>
        </p:txBody>
      </p:sp>
      <p:sp>
        <p:nvSpPr>
          <p:cNvPr id="3" name="Content Placeholder 2">
            <a:extLst>
              <a:ext uri="{FF2B5EF4-FFF2-40B4-BE49-F238E27FC236}">
                <a16:creationId xmlns:a16="http://schemas.microsoft.com/office/drawing/2014/main" id="{43347C1A-B2CB-3244-B18C-BAABBB052FFD}"/>
              </a:ext>
            </a:extLst>
          </p:cNvPr>
          <p:cNvSpPr>
            <a:spLocks noGrp="1"/>
          </p:cNvSpPr>
          <p:nvPr>
            <p:ph idx="1"/>
          </p:nvPr>
        </p:nvSpPr>
        <p:spPr>
          <a:xfrm>
            <a:off x="656897" y="1678480"/>
            <a:ext cx="10515600" cy="4351338"/>
          </a:xfrm>
        </p:spPr>
        <p:txBody>
          <a:bodyPr/>
          <a:lstStyle/>
          <a:p>
            <a:r>
              <a:rPr lang="en-US" dirty="0"/>
              <a:t>Numerator = </a:t>
            </a:r>
            <a:r>
              <a:rPr lang="en-US" u="sng" dirty="0"/>
              <a:t># of HVL Patients Cared for According to Guidelines*</a:t>
            </a:r>
          </a:p>
          <a:p>
            <a:r>
              <a:rPr lang="en-US" dirty="0"/>
              <a:t>Denominator =       # Patients with High Viral Load</a:t>
            </a:r>
          </a:p>
          <a:p>
            <a:endParaRPr lang="en-US" dirty="0"/>
          </a:p>
          <a:p>
            <a:endParaRPr lang="en-US" dirty="0"/>
          </a:p>
        </p:txBody>
      </p:sp>
      <p:graphicFrame>
        <p:nvGraphicFramePr>
          <p:cNvPr id="4" name="Table 3">
            <a:extLst>
              <a:ext uri="{FF2B5EF4-FFF2-40B4-BE49-F238E27FC236}">
                <a16:creationId xmlns:a16="http://schemas.microsoft.com/office/drawing/2014/main" id="{FA24E009-E332-9F4D-A4D3-BDE18D28FA72}"/>
              </a:ext>
            </a:extLst>
          </p:cNvPr>
          <p:cNvGraphicFramePr>
            <a:graphicFrameLocks noGrp="1"/>
          </p:cNvGraphicFramePr>
          <p:nvPr/>
        </p:nvGraphicFramePr>
        <p:xfrm>
          <a:off x="588578" y="2767013"/>
          <a:ext cx="11217168" cy="3616960"/>
        </p:xfrm>
        <a:graphic>
          <a:graphicData uri="http://schemas.openxmlformats.org/drawingml/2006/table">
            <a:tbl>
              <a:tblPr firstRow="1" bandRow="1">
                <a:tableStyleId>{073A0DAA-6AF3-43AB-8588-CEC1D06C72B9}</a:tableStyleId>
              </a:tblPr>
              <a:tblGrid>
                <a:gridCol w="948559">
                  <a:extLst>
                    <a:ext uri="{9D8B030D-6E8A-4147-A177-3AD203B41FA5}">
                      <a16:colId xmlns:a16="http://schemas.microsoft.com/office/drawing/2014/main" val="3988475291"/>
                    </a:ext>
                  </a:extLst>
                </a:gridCol>
                <a:gridCol w="956441">
                  <a:extLst>
                    <a:ext uri="{9D8B030D-6E8A-4147-A177-3AD203B41FA5}">
                      <a16:colId xmlns:a16="http://schemas.microsoft.com/office/drawing/2014/main" val="876318119"/>
                    </a:ext>
                  </a:extLst>
                </a:gridCol>
                <a:gridCol w="1030014">
                  <a:extLst>
                    <a:ext uri="{9D8B030D-6E8A-4147-A177-3AD203B41FA5}">
                      <a16:colId xmlns:a16="http://schemas.microsoft.com/office/drawing/2014/main" val="2443824662"/>
                    </a:ext>
                  </a:extLst>
                </a:gridCol>
                <a:gridCol w="767255">
                  <a:extLst>
                    <a:ext uri="{9D8B030D-6E8A-4147-A177-3AD203B41FA5}">
                      <a16:colId xmlns:a16="http://schemas.microsoft.com/office/drawing/2014/main" val="3593265077"/>
                    </a:ext>
                  </a:extLst>
                </a:gridCol>
                <a:gridCol w="819807">
                  <a:extLst>
                    <a:ext uri="{9D8B030D-6E8A-4147-A177-3AD203B41FA5}">
                      <a16:colId xmlns:a16="http://schemas.microsoft.com/office/drawing/2014/main" val="1037327232"/>
                    </a:ext>
                  </a:extLst>
                </a:gridCol>
                <a:gridCol w="893379">
                  <a:extLst>
                    <a:ext uri="{9D8B030D-6E8A-4147-A177-3AD203B41FA5}">
                      <a16:colId xmlns:a16="http://schemas.microsoft.com/office/drawing/2014/main" val="522045475"/>
                    </a:ext>
                  </a:extLst>
                </a:gridCol>
                <a:gridCol w="882869">
                  <a:extLst>
                    <a:ext uri="{9D8B030D-6E8A-4147-A177-3AD203B41FA5}">
                      <a16:colId xmlns:a16="http://schemas.microsoft.com/office/drawing/2014/main" val="86785842"/>
                    </a:ext>
                  </a:extLst>
                </a:gridCol>
                <a:gridCol w="1187669">
                  <a:extLst>
                    <a:ext uri="{9D8B030D-6E8A-4147-A177-3AD203B41FA5}">
                      <a16:colId xmlns:a16="http://schemas.microsoft.com/office/drawing/2014/main" val="2315597703"/>
                    </a:ext>
                  </a:extLst>
                </a:gridCol>
                <a:gridCol w="1019504">
                  <a:extLst>
                    <a:ext uri="{9D8B030D-6E8A-4147-A177-3AD203B41FA5}">
                      <a16:colId xmlns:a16="http://schemas.microsoft.com/office/drawing/2014/main" val="1958693580"/>
                    </a:ext>
                  </a:extLst>
                </a:gridCol>
                <a:gridCol w="798786">
                  <a:extLst>
                    <a:ext uri="{9D8B030D-6E8A-4147-A177-3AD203B41FA5}">
                      <a16:colId xmlns:a16="http://schemas.microsoft.com/office/drawing/2014/main" val="1980111644"/>
                    </a:ext>
                  </a:extLst>
                </a:gridCol>
                <a:gridCol w="1912885">
                  <a:extLst>
                    <a:ext uri="{9D8B030D-6E8A-4147-A177-3AD203B41FA5}">
                      <a16:colId xmlns:a16="http://schemas.microsoft.com/office/drawing/2014/main" val="3748000281"/>
                    </a:ext>
                  </a:extLst>
                </a:gridCol>
              </a:tblGrid>
              <a:tr h="370840">
                <a:tc>
                  <a:txBody>
                    <a:bodyPr/>
                    <a:lstStyle/>
                    <a:p>
                      <a:r>
                        <a:rPr lang="en-US" sz="1600" dirty="0"/>
                        <a:t>Cohort #</a:t>
                      </a:r>
                    </a:p>
                  </a:txBody>
                  <a:tcPr/>
                </a:tc>
                <a:tc>
                  <a:txBody>
                    <a:bodyPr/>
                    <a:lstStyle/>
                    <a:p>
                      <a:r>
                        <a:rPr lang="en-US" sz="1600" dirty="0"/>
                        <a:t>OI/ART #</a:t>
                      </a:r>
                    </a:p>
                  </a:txBody>
                  <a:tcPr/>
                </a:tc>
                <a:tc>
                  <a:txBody>
                    <a:bodyPr/>
                    <a:lstStyle/>
                    <a:p>
                      <a:r>
                        <a:rPr lang="en-US" sz="1600" dirty="0"/>
                        <a:t>HVL Result (Date)</a:t>
                      </a:r>
                    </a:p>
                  </a:txBody>
                  <a:tcPr/>
                </a:tc>
                <a:tc>
                  <a:txBody>
                    <a:bodyPr/>
                    <a:lstStyle/>
                    <a:p>
                      <a:r>
                        <a:rPr lang="en-US" sz="1600" dirty="0"/>
                        <a:t>EAC #1 (Date)</a:t>
                      </a:r>
                    </a:p>
                  </a:txBody>
                  <a:tcPr/>
                </a:tc>
                <a:tc>
                  <a:txBody>
                    <a:bodyPr/>
                    <a:lstStyle/>
                    <a:p>
                      <a:r>
                        <a:rPr lang="en-US" sz="1600" dirty="0"/>
                        <a:t>EAC #2</a:t>
                      </a:r>
                    </a:p>
                  </a:txBody>
                  <a:tcPr/>
                </a:tc>
                <a:tc>
                  <a:txBody>
                    <a:bodyPr/>
                    <a:lstStyle/>
                    <a:p>
                      <a:r>
                        <a:rPr lang="en-US" sz="1600" dirty="0"/>
                        <a:t>EAC #3</a:t>
                      </a:r>
                    </a:p>
                  </a:txBody>
                  <a:tcPr/>
                </a:tc>
                <a:tc>
                  <a:txBody>
                    <a:bodyPr/>
                    <a:lstStyle/>
                    <a:p>
                      <a:r>
                        <a:rPr lang="en-US" sz="1600" dirty="0"/>
                        <a:t>EACs  Yes/No</a:t>
                      </a:r>
                    </a:p>
                  </a:txBody>
                  <a:tcPr/>
                </a:tc>
                <a:tc>
                  <a:txBody>
                    <a:bodyPr/>
                    <a:lstStyle/>
                    <a:p>
                      <a:r>
                        <a:rPr lang="en-US" sz="1600" dirty="0"/>
                        <a:t>Repeat VL Due Date – 4 mo. from HVL Date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VL Repeat  (Date)</a:t>
                      </a:r>
                    </a:p>
                    <a:p>
                      <a:endParaRPr lang="en-US" sz="1600" dirty="0"/>
                    </a:p>
                  </a:txBody>
                  <a:tcPr/>
                </a:tc>
                <a:tc>
                  <a:txBody>
                    <a:bodyPr/>
                    <a:lstStyle/>
                    <a:p>
                      <a:r>
                        <a:rPr lang="en-US" sz="1600" dirty="0"/>
                        <a:t>Repeat VL – Yes/No</a:t>
                      </a:r>
                    </a:p>
                  </a:txBody>
                  <a:tcPr/>
                </a:tc>
                <a:tc>
                  <a:txBody>
                    <a:bodyPr/>
                    <a:lstStyle/>
                    <a:p>
                      <a:r>
                        <a:rPr lang="en-US" sz="1600" dirty="0"/>
                        <a:t>3 EACs &amp; Repeat VL* – Yes/No</a:t>
                      </a:r>
                    </a:p>
                  </a:txBody>
                  <a:tcPr/>
                </a:tc>
                <a:extLst>
                  <a:ext uri="{0D108BD9-81ED-4DB2-BD59-A6C34878D82A}">
                    <a16:rowId xmlns:a16="http://schemas.microsoft.com/office/drawing/2014/main" val="2084457234"/>
                  </a:ext>
                </a:extLst>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solidFill>
                      <a:srgbClr val="00B0F0"/>
                    </a:solidFill>
                  </a:tcPr>
                </a:tc>
                <a:tc>
                  <a:txBody>
                    <a:bodyPr/>
                    <a:lstStyle/>
                    <a:p>
                      <a:endParaRPr lang="en-US" dirty="0"/>
                    </a:p>
                  </a:txBody>
                  <a:tcPr/>
                </a:tc>
                <a:tc>
                  <a:txBody>
                    <a:bodyPr/>
                    <a:lstStyle/>
                    <a:p>
                      <a:endParaRPr lang="en-US" dirty="0"/>
                    </a:p>
                  </a:txBody>
                  <a:tcPr/>
                </a:tc>
                <a:tc>
                  <a:txBody>
                    <a:bodyPr/>
                    <a:lstStyle/>
                    <a:p>
                      <a:endParaRPr lang="en-US" dirty="0"/>
                    </a:p>
                  </a:txBody>
                  <a:tcPr>
                    <a:solidFill>
                      <a:srgbClr val="00B0F0"/>
                    </a:solidFill>
                  </a:tcPr>
                </a:tc>
                <a:tc>
                  <a:txBody>
                    <a:bodyPr/>
                    <a:lstStyle/>
                    <a:p>
                      <a:endParaRPr lang="en-US" dirty="0"/>
                    </a:p>
                  </a:txBody>
                  <a:tcPr/>
                </a:tc>
                <a:extLst>
                  <a:ext uri="{0D108BD9-81ED-4DB2-BD59-A6C34878D82A}">
                    <a16:rowId xmlns:a16="http://schemas.microsoft.com/office/drawing/2014/main" val="3292625204"/>
                  </a:ext>
                </a:extLst>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rgbClr val="00B0F0"/>
                    </a:solidFill>
                  </a:tcPr>
                </a:tc>
                <a:tc>
                  <a:txBody>
                    <a:bodyPr/>
                    <a:lstStyle/>
                    <a:p>
                      <a:endParaRPr lang="en-US"/>
                    </a:p>
                  </a:txBody>
                  <a:tcPr/>
                </a:tc>
                <a:tc>
                  <a:txBody>
                    <a:bodyPr/>
                    <a:lstStyle/>
                    <a:p>
                      <a:endParaRPr lang="en-US"/>
                    </a:p>
                  </a:txBody>
                  <a:tcPr/>
                </a:tc>
                <a:tc>
                  <a:txBody>
                    <a:bodyPr/>
                    <a:lstStyle/>
                    <a:p>
                      <a:endParaRPr lang="en-US" dirty="0"/>
                    </a:p>
                  </a:txBody>
                  <a:tcPr>
                    <a:solidFill>
                      <a:srgbClr val="00B0F0"/>
                    </a:solidFill>
                  </a:tcPr>
                </a:tc>
                <a:tc>
                  <a:txBody>
                    <a:bodyPr/>
                    <a:lstStyle/>
                    <a:p>
                      <a:endParaRPr lang="en-US" dirty="0"/>
                    </a:p>
                  </a:txBody>
                  <a:tcPr/>
                </a:tc>
                <a:extLst>
                  <a:ext uri="{0D108BD9-81ED-4DB2-BD59-A6C34878D82A}">
                    <a16:rowId xmlns:a16="http://schemas.microsoft.com/office/drawing/2014/main" val="2221458379"/>
                  </a:ext>
                </a:extLst>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rgbClr val="00B0F0"/>
                    </a:solidFill>
                  </a:tcPr>
                </a:tc>
                <a:tc>
                  <a:txBody>
                    <a:bodyPr/>
                    <a:lstStyle/>
                    <a:p>
                      <a:endParaRPr lang="en-US"/>
                    </a:p>
                  </a:txBody>
                  <a:tcPr/>
                </a:tc>
                <a:tc>
                  <a:txBody>
                    <a:bodyPr/>
                    <a:lstStyle/>
                    <a:p>
                      <a:endParaRPr lang="en-US"/>
                    </a:p>
                  </a:txBody>
                  <a:tcPr/>
                </a:tc>
                <a:tc>
                  <a:txBody>
                    <a:bodyPr/>
                    <a:lstStyle/>
                    <a:p>
                      <a:endParaRPr lang="en-US" dirty="0"/>
                    </a:p>
                  </a:txBody>
                  <a:tcPr>
                    <a:solidFill>
                      <a:srgbClr val="00B0F0"/>
                    </a:solidFill>
                  </a:tcPr>
                </a:tc>
                <a:tc>
                  <a:txBody>
                    <a:bodyPr/>
                    <a:lstStyle/>
                    <a:p>
                      <a:endParaRPr lang="en-US" dirty="0"/>
                    </a:p>
                  </a:txBody>
                  <a:tcPr/>
                </a:tc>
                <a:extLst>
                  <a:ext uri="{0D108BD9-81ED-4DB2-BD59-A6C34878D82A}">
                    <a16:rowId xmlns:a16="http://schemas.microsoft.com/office/drawing/2014/main" val="4080095169"/>
                  </a:ext>
                </a:extLst>
              </a:tr>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solidFill>
                      <a:srgbClr val="00B0F0"/>
                    </a:solidFill>
                  </a:tcPr>
                </a:tc>
                <a:tc>
                  <a:txBody>
                    <a:bodyPr/>
                    <a:lstStyle/>
                    <a:p>
                      <a:endParaRPr lang="en-US"/>
                    </a:p>
                  </a:txBody>
                  <a:tcPr/>
                </a:tc>
                <a:tc>
                  <a:txBody>
                    <a:bodyPr/>
                    <a:lstStyle/>
                    <a:p>
                      <a:endParaRPr lang="en-US"/>
                    </a:p>
                  </a:txBody>
                  <a:tcPr/>
                </a:tc>
                <a:tc>
                  <a:txBody>
                    <a:bodyPr/>
                    <a:lstStyle/>
                    <a:p>
                      <a:endParaRPr lang="en-US" dirty="0"/>
                    </a:p>
                  </a:txBody>
                  <a:tcPr>
                    <a:solidFill>
                      <a:srgbClr val="00B0F0"/>
                    </a:solidFill>
                  </a:tcPr>
                </a:tc>
                <a:tc>
                  <a:txBody>
                    <a:bodyPr/>
                    <a:lstStyle/>
                    <a:p>
                      <a:endParaRPr lang="en-US" dirty="0"/>
                    </a:p>
                  </a:txBody>
                  <a:tcPr/>
                </a:tc>
                <a:extLst>
                  <a:ext uri="{0D108BD9-81ED-4DB2-BD59-A6C34878D82A}">
                    <a16:rowId xmlns:a16="http://schemas.microsoft.com/office/drawing/2014/main" val="4962976"/>
                  </a:ext>
                </a:extLst>
              </a:tr>
              <a:tr h="370840">
                <a:tc>
                  <a:txBody>
                    <a:bodyPr/>
                    <a:lstStyle/>
                    <a:p>
                      <a:r>
                        <a:rPr lang="en-US" dirty="0"/>
                        <a:t>TOTALS</a:t>
                      </a:r>
                    </a:p>
                  </a:txBody>
                  <a:tcPr/>
                </a:tc>
                <a:tc>
                  <a:txBody>
                    <a:bodyPr/>
                    <a:lstStyle/>
                    <a:p>
                      <a:endParaRPr lang="en-US" dirty="0"/>
                    </a:p>
                  </a:txBody>
                  <a:tcPr/>
                </a:tc>
                <a:tc>
                  <a:txBody>
                    <a:bodyPr/>
                    <a:lstStyle/>
                    <a:p>
                      <a:r>
                        <a:rPr lang="en-US" sz="1600" dirty="0"/>
                        <a:t>(Tally # for) </a:t>
                      </a:r>
                      <a:r>
                        <a:rPr lang="en-US" sz="1600" b="1" dirty="0"/>
                        <a:t># of Patients with HVL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 of Patients Cared for According to Guidelines*</a:t>
                      </a:r>
                    </a:p>
                  </a:txBody>
                  <a:tcPr/>
                </a:tc>
                <a:extLst>
                  <a:ext uri="{0D108BD9-81ED-4DB2-BD59-A6C34878D82A}">
                    <a16:rowId xmlns:a16="http://schemas.microsoft.com/office/drawing/2014/main" val="3519507094"/>
                  </a:ext>
                </a:extLst>
              </a:tr>
            </a:tbl>
          </a:graphicData>
        </a:graphic>
      </p:graphicFrame>
      <p:sp>
        <p:nvSpPr>
          <p:cNvPr id="5" name="TextBox 4">
            <a:extLst>
              <a:ext uri="{FF2B5EF4-FFF2-40B4-BE49-F238E27FC236}">
                <a16:creationId xmlns:a16="http://schemas.microsoft.com/office/drawing/2014/main" id="{FC37C824-032F-0B41-83C0-8AC320699BD5}"/>
              </a:ext>
            </a:extLst>
          </p:cNvPr>
          <p:cNvSpPr txBox="1"/>
          <p:nvPr/>
        </p:nvSpPr>
        <p:spPr>
          <a:xfrm>
            <a:off x="3899337" y="5845152"/>
            <a:ext cx="5583452" cy="369332"/>
          </a:xfrm>
          <a:prstGeom prst="rect">
            <a:avLst/>
          </a:prstGeom>
          <a:noFill/>
          <a:ln>
            <a:solidFill>
              <a:schemeClr val="tx1"/>
            </a:solidFill>
          </a:ln>
        </p:spPr>
        <p:txBody>
          <a:bodyPr wrap="none" rtlCol="0">
            <a:spAutoFit/>
          </a:bodyPr>
          <a:lstStyle/>
          <a:p>
            <a:r>
              <a:rPr lang="en-US" dirty="0"/>
              <a:t>* Guidelines = 3 EACs &amp; repeat Viral Load within 4 months</a:t>
            </a:r>
          </a:p>
        </p:txBody>
      </p:sp>
    </p:spTree>
    <p:extLst>
      <p:ext uri="{BB962C8B-B14F-4D97-AF65-F5344CB8AC3E}">
        <p14:creationId xmlns:p14="http://schemas.microsoft.com/office/powerpoint/2010/main" val="2401469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W"/>
          </a:p>
        </p:txBody>
      </p:sp>
      <p:pic>
        <p:nvPicPr>
          <p:cNvPr id="5" name="Content Placeholder 4"/>
          <p:cNvPicPr>
            <a:picLocks noGrp="1" noChangeAspect="1"/>
          </p:cNvPicPr>
          <p:nvPr>
            <p:ph idx="1"/>
          </p:nvPr>
        </p:nvPicPr>
        <p:blipFill>
          <a:blip r:embed="rId2"/>
          <a:stretch>
            <a:fillRect/>
          </a:stretch>
        </p:blipFill>
        <p:spPr>
          <a:xfrm>
            <a:off x="105104" y="1"/>
            <a:ext cx="11761076" cy="7094482"/>
          </a:xfrm>
          <a:prstGeom prst="rect">
            <a:avLst/>
          </a:prstGeom>
        </p:spPr>
      </p:pic>
      <p:sp>
        <p:nvSpPr>
          <p:cNvPr id="4" name="Slide Number Placeholder 3"/>
          <p:cNvSpPr>
            <a:spLocks noGrp="1"/>
          </p:cNvSpPr>
          <p:nvPr>
            <p:ph type="sldNum" sz="quarter" idx="12"/>
          </p:nvPr>
        </p:nvSpPr>
        <p:spPr/>
        <p:txBody>
          <a:bodyPr/>
          <a:lstStyle/>
          <a:p>
            <a:fld id="{FB2A763F-E5B9-436E-BBED-1AE01C6D1512}" type="slidenum">
              <a:rPr lang="en-US" smtClean="0"/>
              <a:pPr/>
              <a:t>36</a:t>
            </a:fld>
            <a:endParaRPr lang="en-US"/>
          </a:p>
        </p:txBody>
      </p:sp>
    </p:spTree>
    <p:extLst>
      <p:ext uri="{BB962C8B-B14F-4D97-AF65-F5344CB8AC3E}">
        <p14:creationId xmlns:p14="http://schemas.microsoft.com/office/powerpoint/2010/main" val="2848791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554" y="585952"/>
            <a:ext cx="11204686" cy="1212368"/>
          </a:xfrm>
        </p:spPr>
        <p:txBody>
          <a:bodyPr>
            <a:normAutofit fontScale="90000"/>
          </a:bodyPr>
          <a:lstStyle/>
          <a:p>
            <a:r>
              <a:rPr lang="en-ZW" b="1" dirty="0">
                <a:solidFill>
                  <a:srgbClr val="FF0000"/>
                </a:solidFill>
                <a:effectLst>
                  <a:outerShdw blurRad="38100" dist="38100" dir="2700000" algn="tl">
                    <a:srgbClr val="000000">
                      <a:alpha val="43137"/>
                    </a:srgbClr>
                  </a:outerShdw>
                </a:effectLst>
              </a:rPr>
              <a:t>AIM 2: Improve patient care According to Guidelines.</a:t>
            </a:r>
          </a:p>
        </p:txBody>
      </p:sp>
      <p:graphicFrame>
        <p:nvGraphicFramePr>
          <p:cNvPr id="5" name="Content Placeholder 4"/>
          <p:cNvGraphicFramePr>
            <a:graphicFrameLocks noGrp="1"/>
          </p:cNvGraphicFramePr>
          <p:nvPr>
            <p:ph idx="1"/>
          </p:nvPr>
        </p:nvGraphicFramePr>
        <p:xfrm>
          <a:off x="621554" y="1798320"/>
          <a:ext cx="10915127" cy="1935480"/>
        </p:xfrm>
        <a:graphic>
          <a:graphicData uri="http://schemas.openxmlformats.org/drawingml/2006/table">
            <a:tbl>
              <a:tblPr firstRow="1" bandRow="1">
                <a:tableStyleId>{69CF1AB2-1976-4502-BF36-3FF5EA218861}</a:tableStyleId>
              </a:tblPr>
              <a:tblGrid>
                <a:gridCol w="953491">
                  <a:extLst>
                    <a:ext uri="{9D8B030D-6E8A-4147-A177-3AD203B41FA5}">
                      <a16:colId xmlns:a16="http://schemas.microsoft.com/office/drawing/2014/main" val="3962872193"/>
                    </a:ext>
                  </a:extLst>
                </a:gridCol>
                <a:gridCol w="950186">
                  <a:extLst>
                    <a:ext uri="{9D8B030D-6E8A-4147-A177-3AD203B41FA5}">
                      <a16:colId xmlns:a16="http://schemas.microsoft.com/office/drawing/2014/main" val="2790095177"/>
                    </a:ext>
                  </a:extLst>
                </a:gridCol>
                <a:gridCol w="1210721">
                  <a:extLst>
                    <a:ext uri="{9D8B030D-6E8A-4147-A177-3AD203B41FA5}">
                      <a16:colId xmlns:a16="http://schemas.microsoft.com/office/drawing/2014/main" val="29533540"/>
                    </a:ext>
                  </a:extLst>
                </a:gridCol>
                <a:gridCol w="965512">
                  <a:extLst>
                    <a:ext uri="{9D8B030D-6E8A-4147-A177-3AD203B41FA5}">
                      <a16:colId xmlns:a16="http://schemas.microsoft.com/office/drawing/2014/main" val="1778727997"/>
                    </a:ext>
                  </a:extLst>
                </a:gridCol>
                <a:gridCol w="1272616">
                  <a:extLst>
                    <a:ext uri="{9D8B030D-6E8A-4147-A177-3AD203B41FA5}">
                      <a16:colId xmlns:a16="http://schemas.microsoft.com/office/drawing/2014/main" val="3728863753"/>
                    </a:ext>
                  </a:extLst>
                </a:gridCol>
                <a:gridCol w="1087525">
                  <a:extLst>
                    <a:ext uri="{9D8B030D-6E8A-4147-A177-3AD203B41FA5}">
                      <a16:colId xmlns:a16="http://schemas.microsoft.com/office/drawing/2014/main" val="3405565949"/>
                    </a:ext>
                  </a:extLst>
                </a:gridCol>
                <a:gridCol w="1200537">
                  <a:extLst>
                    <a:ext uri="{9D8B030D-6E8A-4147-A177-3AD203B41FA5}">
                      <a16:colId xmlns:a16="http://schemas.microsoft.com/office/drawing/2014/main" val="2987677260"/>
                    </a:ext>
                  </a:extLst>
                </a:gridCol>
                <a:gridCol w="1091513">
                  <a:extLst>
                    <a:ext uri="{9D8B030D-6E8A-4147-A177-3AD203B41FA5}">
                      <a16:colId xmlns:a16="http://schemas.microsoft.com/office/drawing/2014/main" val="182080946"/>
                    </a:ext>
                  </a:extLst>
                </a:gridCol>
                <a:gridCol w="1091513">
                  <a:extLst>
                    <a:ext uri="{9D8B030D-6E8A-4147-A177-3AD203B41FA5}">
                      <a16:colId xmlns:a16="http://schemas.microsoft.com/office/drawing/2014/main" val="1055693680"/>
                    </a:ext>
                  </a:extLst>
                </a:gridCol>
                <a:gridCol w="1091513">
                  <a:extLst>
                    <a:ext uri="{9D8B030D-6E8A-4147-A177-3AD203B41FA5}">
                      <a16:colId xmlns:a16="http://schemas.microsoft.com/office/drawing/2014/main" val="1158924992"/>
                    </a:ext>
                  </a:extLst>
                </a:gridCol>
              </a:tblGrid>
              <a:tr h="731520">
                <a:tc>
                  <a:txBody>
                    <a:bodyPr/>
                    <a:lstStyle/>
                    <a:p>
                      <a:r>
                        <a:rPr lang="en-ZW" dirty="0"/>
                        <a:t>Number</a:t>
                      </a:r>
                      <a:r>
                        <a:rPr lang="en-ZW" baseline="0" dirty="0"/>
                        <a:t> of H</a:t>
                      </a:r>
                      <a:r>
                        <a:rPr lang="en-ZW" dirty="0"/>
                        <a:t>igh VL</a:t>
                      </a:r>
                      <a:endParaRPr lang="en-ZW" dirty="0">
                        <a:solidFill>
                          <a:srgbClr val="FF0000"/>
                        </a:solidFill>
                      </a:endParaRPr>
                    </a:p>
                  </a:txBody>
                  <a:tcPr/>
                </a:tc>
                <a:tc>
                  <a:txBody>
                    <a:bodyPr/>
                    <a:lstStyle/>
                    <a:p>
                      <a:r>
                        <a:rPr lang="en-ZW" dirty="0" err="1"/>
                        <a:t>Numberhad</a:t>
                      </a:r>
                      <a:r>
                        <a:rPr lang="en-ZW" dirty="0"/>
                        <a:t> EAC 1</a:t>
                      </a:r>
                      <a:endParaRPr lang="en-ZW" dirty="0">
                        <a:solidFill>
                          <a:srgbClr val="FF0000"/>
                        </a:solidFill>
                      </a:endParaRPr>
                    </a:p>
                  </a:txBody>
                  <a:tcPr/>
                </a:tc>
                <a:tc>
                  <a:txBody>
                    <a:bodyPr/>
                    <a:lstStyle/>
                    <a:p>
                      <a:r>
                        <a:rPr lang="en-ZW" dirty="0"/>
                        <a:t>Number</a:t>
                      </a:r>
                    </a:p>
                    <a:p>
                      <a:r>
                        <a:rPr lang="en-ZW" dirty="0"/>
                        <a:t>had EAC</a:t>
                      </a:r>
                      <a:r>
                        <a:rPr lang="en-ZW" baseline="0" dirty="0"/>
                        <a:t> 2</a:t>
                      </a:r>
                      <a:endParaRPr lang="en-ZW" dirty="0">
                        <a:solidFill>
                          <a:srgbClr val="FF0000"/>
                        </a:solidFill>
                      </a:endParaRPr>
                    </a:p>
                  </a:txBody>
                  <a:tcPr/>
                </a:tc>
                <a:tc>
                  <a:txBody>
                    <a:bodyPr/>
                    <a:lstStyle/>
                    <a:p>
                      <a:r>
                        <a:rPr lang="en-ZW" dirty="0"/>
                        <a:t>Number had EAC 3</a:t>
                      </a:r>
                      <a:endParaRPr lang="en-ZW" dirty="0">
                        <a:solidFill>
                          <a:srgbClr val="FF0000"/>
                        </a:solidFill>
                      </a:endParaRPr>
                    </a:p>
                  </a:txBody>
                  <a:tcPr/>
                </a:tc>
                <a:tc>
                  <a:txBody>
                    <a:bodyPr/>
                    <a:lstStyle/>
                    <a:p>
                      <a:r>
                        <a:rPr lang="en-ZW" dirty="0"/>
                        <a:t>Number</a:t>
                      </a:r>
                    </a:p>
                    <a:p>
                      <a:r>
                        <a:rPr lang="en-ZW" baseline="0" dirty="0"/>
                        <a:t>had Repeat VL</a:t>
                      </a:r>
                      <a:endParaRPr lang="en-ZW" dirty="0">
                        <a:solidFill>
                          <a:srgbClr val="FF0000"/>
                        </a:solidFill>
                      </a:endParaRPr>
                    </a:p>
                  </a:txBody>
                  <a:tcPr/>
                </a:tc>
                <a:tc>
                  <a:txBody>
                    <a:bodyPr/>
                    <a:lstStyle/>
                    <a:p>
                      <a:r>
                        <a:rPr lang="en-ZW" dirty="0" err="1"/>
                        <a:t>Num</a:t>
                      </a:r>
                      <a:endParaRPr lang="en-ZW" dirty="0"/>
                    </a:p>
                    <a:p>
                      <a:r>
                        <a:rPr lang="en-ZW" baseline="0" dirty="0"/>
                        <a:t>received results</a:t>
                      </a:r>
                      <a:endParaRPr lang="en-ZW" dirty="0">
                        <a:solidFill>
                          <a:srgbClr val="FF0000"/>
                        </a:solidFill>
                      </a:endParaRPr>
                    </a:p>
                  </a:txBody>
                  <a:tcPr/>
                </a:tc>
                <a:tc>
                  <a:txBody>
                    <a:bodyPr/>
                    <a:lstStyle/>
                    <a:p>
                      <a:r>
                        <a:rPr lang="en-ZW" dirty="0">
                          <a:highlight>
                            <a:srgbClr val="FFFF00"/>
                          </a:highlight>
                        </a:rPr>
                        <a:t>Number</a:t>
                      </a:r>
                      <a:r>
                        <a:rPr lang="en-ZW" baseline="0" dirty="0">
                          <a:highlight>
                            <a:srgbClr val="FFFF00"/>
                          </a:highlight>
                        </a:rPr>
                        <a:t> of Repeat VL results</a:t>
                      </a:r>
                      <a:endParaRPr lang="en-ZW" dirty="0">
                        <a:solidFill>
                          <a:srgbClr val="FF0000"/>
                        </a:solidFill>
                        <a:highlight>
                          <a:srgbClr val="FFFF00"/>
                        </a:highlight>
                      </a:endParaRPr>
                    </a:p>
                  </a:txBody>
                  <a:tcPr/>
                </a:tc>
                <a:tc>
                  <a:txBody>
                    <a:bodyPr/>
                    <a:lstStyle/>
                    <a:p>
                      <a:r>
                        <a:rPr lang="en-ZW" dirty="0" err="1"/>
                        <a:t>Num</a:t>
                      </a:r>
                      <a:r>
                        <a:rPr lang="en-ZW" dirty="0"/>
                        <a:t> suppressed VL</a:t>
                      </a:r>
                      <a:endParaRPr lang="en-ZW" dirty="0">
                        <a:solidFill>
                          <a:srgbClr val="FF0000"/>
                        </a:solidFill>
                      </a:endParaRPr>
                    </a:p>
                  </a:txBody>
                  <a:tcPr/>
                </a:tc>
                <a:tc>
                  <a:txBody>
                    <a:bodyPr/>
                    <a:lstStyle/>
                    <a:p>
                      <a:r>
                        <a:rPr lang="en-ZW" dirty="0" err="1"/>
                        <a:t>Num</a:t>
                      </a:r>
                      <a:r>
                        <a:rPr lang="en-ZW" baseline="0" dirty="0"/>
                        <a:t> switched to 2</a:t>
                      </a:r>
                      <a:r>
                        <a:rPr lang="en-ZW" baseline="30000" dirty="0"/>
                        <a:t>nd</a:t>
                      </a:r>
                      <a:r>
                        <a:rPr lang="en-ZW" baseline="0" dirty="0"/>
                        <a:t> Line</a:t>
                      </a:r>
                      <a:endParaRPr lang="en-ZW" dirty="0">
                        <a:solidFill>
                          <a:srgbClr val="FF0000"/>
                        </a:solidFill>
                      </a:endParaRPr>
                    </a:p>
                  </a:txBody>
                  <a:tcPr/>
                </a:tc>
                <a:tc>
                  <a:txBody>
                    <a:bodyPr/>
                    <a:lstStyle/>
                    <a:p>
                      <a:r>
                        <a:rPr lang="en-ZW" dirty="0"/>
                        <a:t>Others</a:t>
                      </a:r>
                      <a:r>
                        <a:rPr lang="en-ZW" baseline="0" dirty="0"/>
                        <a:t> </a:t>
                      </a:r>
                    </a:p>
                    <a:p>
                      <a:r>
                        <a:rPr lang="en-ZW" baseline="0" dirty="0"/>
                        <a:t>* See Notes </a:t>
                      </a:r>
                      <a:endParaRPr lang="en-ZW" dirty="0">
                        <a:solidFill>
                          <a:srgbClr val="FF0000"/>
                        </a:solidFill>
                      </a:endParaRPr>
                    </a:p>
                  </a:txBody>
                  <a:tcPr/>
                </a:tc>
                <a:extLst>
                  <a:ext uri="{0D108BD9-81ED-4DB2-BD59-A6C34878D82A}">
                    <a16:rowId xmlns:a16="http://schemas.microsoft.com/office/drawing/2014/main" val="3594548585"/>
                  </a:ext>
                </a:extLst>
              </a:tr>
              <a:tr h="381000">
                <a:tc>
                  <a:txBody>
                    <a:bodyPr/>
                    <a:lstStyle/>
                    <a:p>
                      <a:r>
                        <a:rPr lang="en-ZW" dirty="0"/>
                        <a:t>37</a:t>
                      </a:r>
                      <a:endParaRPr lang="en-ZW" b="1" dirty="0"/>
                    </a:p>
                  </a:txBody>
                  <a:tcPr/>
                </a:tc>
                <a:tc>
                  <a:txBody>
                    <a:bodyPr/>
                    <a:lstStyle/>
                    <a:p>
                      <a:r>
                        <a:rPr lang="en-ZW" dirty="0"/>
                        <a:t>32</a:t>
                      </a:r>
                      <a:endParaRPr lang="en-ZW" b="1" dirty="0"/>
                    </a:p>
                  </a:txBody>
                  <a:tcPr/>
                </a:tc>
                <a:tc>
                  <a:txBody>
                    <a:bodyPr/>
                    <a:lstStyle/>
                    <a:p>
                      <a:r>
                        <a:rPr lang="en-ZW" dirty="0"/>
                        <a:t>32</a:t>
                      </a:r>
                      <a:endParaRPr lang="en-ZW" b="1" dirty="0"/>
                    </a:p>
                  </a:txBody>
                  <a:tcPr/>
                </a:tc>
                <a:tc>
                  <a:txBody>
                    <a:bodyPr/>
                    <a:lstStyle/>
                    <a:p>
                      <a:r>
                        <a:rPr lang="en-ZW" dirty="0"/>
                        <a:t>30</a:t>
                      </a:r>
                      <a:endParaRPr lang="en-ZW" b="1" dirty="0">
                        <a:solidFill>
                          <a:schemeClr val="tx1"/>
                        </a:solidFill>
                      </a:endParaRPr>
                    </a:p>
                  </a:txBody>
                  <a:tcPr/>
                </a:tc>
                <a:tc>
                  <a:txBody>
                    <a:bodyPr/>
                    <a:lstStyle/>
                    <a:p>
                      <a:r>
                        <a:rPr lang="en-ZW" dirty="0"/>
                        <a:t>29</a:t>
                      </a:r>
                      <a:endParaRPr lang="en-ZW" b="1" dirty="0"/>
                    </a:p>
                  </a:txBody>
                  <a:tcPr/>
                </a:tc>
                <a:tc>
                  <a:txBody>
                    <a:bodyPr/>
                    <a:lstStyle/>
                    <a:p>
                      <a:r>
                        <a:rPr lang="en-ZW" dirty="0">
                          <a:highlight>
                            <a:srgbClr val="FFFF00"/>
                          </a:highlight>
                        </a:rPr>
                        <a:t>26</a:t>
                      </a:r>
                      <a:endParaRPr lang="en-ZW" b="1" dirty="0">
                        <a:highlight>
                          <a:srgbClr val="FFFF00"/>
                        </a:highlight>
                      </a:endParaRPr>
                    </a:p>
                  </a:txBody>
                  <a:tcPr/>
                </a:tc>
                <a:tc>
                  <a:txBody>
                    <a:bodyPr/>
                    <a:lstStyle/>
                    <a:p>
                      <a:r>
                        <a:rPr lang="en-ZW" dirty="0">
                          <a:highlight>
                            <a:srgbClr val="FFFF00"/>
                          </a:highlight>
                        </a:rPr>
                        <a:t>20</a:t>
                      </a:r>
                      <a:endParaRPr lang="en-ZW" b="1" dirty="0">
                        <a:highlight>
                          <a:srgbClr val="FFFF00"/>
                        </a:highlight>
                      </a:endParaRPr>
                    </a:p>
                  </a:txBody>
                  <a:tcPr/>
                </a:tc>
                <a:tc>
                  <a:txBody>
                    <a:bodyPr/>
                    <a:lstStyle/>
                    <a:p>
                      <a:r>
                        <a:rPr lang="en-ZW" dirty="0">
                          <a:highlight>
                            <a:srgbClr val="FFFF00"/>
                          </a:highlight>
                        </a:rPr>
                        <a:t>2</a:t>
                      </a:r>
                      <a:endParaRPr lang="en-ZW" b="1" dirty="0">
                        <a:highlight>
                          <a:srgbClr val="FFFF00"/>
                        </a:highlight>
                      </a:endParaRPr>
                    </a:p>
                  </a:txBody>
                  <a:tcPr/>
                </a:tc>
                <a:tc>
                  <a:txBody>
                    <a:bodyPr/>
                    <a:lstStyle/>
                    <a:p>
                      <a:r>
                        <a:rPr lang="en-ZW" dirty="0"/>
                        <a:t>15</a:t>
                      </a:r>
                      <a:endParaRPr lang="en-ZW" b="1" dirty="0"/>
                    </a:p>
                  </a:txBody>
                  <a:tcPr/>
                </a:tc>
                <a:tc>
                  <a:txBody>
                    <a:bodyPr/>
                    <a:lstStyle/>
                    <a:p>
                      <a:r>
                        <a:rPr lang="en-ZW" dirty="0"/>
                        <a:t>15</a:t>
                      </a:r>
                      <a:endParaRPr lang="en-ZW" b="1" dirty="0"/>
                    </a:p>
                  </a:txBody>
                  <a:tcPr/>
                </a:tc>
                <a:extLst>
                  <a:ext uri="{0D108BD9-81ED-4DB2-BD59-A6C34878D82A}">
                    <a16:rowId xmlns:a16="http://schemas.microsoft.com/office/drawing/2014/main" val="3330475726"/>
                  </a:ext>
                </a:extLst>
              </a:tr>
              <a:tr h="347375">
                <a:tc>
                  <a:txBody>
                    <a:bodyPr/>
                    <a:lstStyle/>
                    <a:p>
                      <a:endParaRPr lang="en-ZW" b="1"/>
                    </a:p>
                  </a:txBody>
                  <a:tcPr/>
                </a:tc>
                <a:tc>
                  <a:txBody>
                    <a:bodyPr/>
                    <a:lstStyle/>
                    <a:p>
                      <a:r>
                        <a:rPr lang="en-ZW" dirty="0"/>
                        <a:t>86%</a:t>
                      </a:r>
                      <a:endParaRPr lang="en-ZW" b="1" dirty="0"/>
                    </a:p>
                  </a:txBody>
                  <a:tcPr/>
                </a:tc>
                <a:tc>
                  <a:txBody>
                    <a:bodyPr/>
                    <a:lstStyle/>
                    <a:p>
                      <a:r>
                        <a:rPr lang="en-ZW" dirty="0"/>
                        <a:t>86%</a:t>
                      </a:r>
                      <a:endParaRPr lang="en-ZW" b="1" dirty="0"/>
                    </a:p>
                  </a:txBody>
                  <a:tcPr/>
                </a:tc>
                <a:tc>
                  <a:txBody>
                    <a:bodyPr/>
                    <a:lstStyle/>
                    <a:p>
                      <a:r>
                        <a:rPr lang="en-ZW" dirty="0"/>
                        <a:t>81%</a:t>
                      </a:r>
                      <a:endParaRPr lang="en-ZW" b="1" dirty="0"/>
                    </a:p>
                  </a:txBody>
                  <a:tcPr/>
                </a:tc>
                <a:tc>
                  <a:txBody>
                    <a:bodyPr/>
                    <a:lstStyle/>
                    <a:p>
                      <a:r>
                        <a:rPr lang="en-ZW" dirty="0"/>
                        <a:t>78%</a:t>
                      </a:r>
                      <a:endParaRPr lang="en-ZW" b="1" dirty="0"/>
                    </a:p>
                  </a:txBody>
                  <a:tcPr/>
                </a:tc>
                <a:tc>
                  <a:txBody>
                    <a:bodyPr/>
                    <a:lstStyle/>
                    <a:p>
                      <a:r>
                        <a:rPr lang="en-ZW" dirty="0"/>
                        <a:t>70%</a:t>
                      </a:r>
                      <a:endParaRPr lang="en-ZW" b="1" dirty="0"/>
                    </a:p>
                  </a:txBody>
                  <a:tcPr/>
                </a:tc>
                <a:tc>
                  <a:txBody>
                    <a:bodyPr/>
                    <a:lstStyle/>
                    <a:p>
                      <a:r>
                        <a:rPr lang="en-ZW" dirty="0"/>
                        <a:t>54%</a:t>
                      </a:r>
                      <a:endParaRPr lang="en-ZW" b="1" dirty="0"/>
                    </a:p>
                  </a:txBody>
                  <a:tcPr/>
                </a:tc>
                <a:tc>
                  <a:txBody>
                    <a:bodyPr/>
                    <a:lstStyle/>
                    <a:p>
                      <a:r>
                        <a:rPr lang="en-ZW" dirty="0"/>
                        <a:t>5%</a:t>
                      </a:r>
                      <a:endParaRPr lang="en-ZW" b="1" dirty="0"/>
                    </a:p>
                  </a:txBody>
                  <a:tcPr/>
                </a:tc>
                <a:tc>
                  <a:txBody>
                    <a:bodyPr/>
                    <a:lstStyle/>
                    <a:p>
                      <a:r>
                        <a:rPr lang="en-ZW" dirty="0"/>
                        <a:t>41%</a:t>
                      </a:r>
                      <a:endParaRPr lang="en-ZW" b="1" dirty="0"/>
                    </a:p>
                  </a:txBody>
                  <a:tcPr/>
                </a:tc>
                <a:tc>
                  <a:txBody>
                    <a:bodyPr/>
                    <a:lstStyle/>
                    <a:p>
                      <a:r>
                        <a:rPr lang="en-ZW" dirty="0"/>
                        <a:t>41%</a:t>
                      </a:r>
                      <a:endParaRPr lang="en-ZW" b="1" dirty="0"/>
                    </a:p>
                  </a:txBody>
                  <a:tcPr/>
                </a:tc>
                <a:extLst>
                  <a:ext uri="{0D108BD9-81ED-4DB2-BD59-A6C34878D82A}">
                    <a16:rowId xmlns:a16="http://schemas.microsoft.com/office/drawing/2014/main" val="580215113"/>
                  </a:ext>
                </a:extLst>
              </a:tr>
            </a:tbl>
          </a:graphicData>
        </a:graphic>
      </p:graphicFrame>
      <p:sp>
        <p:nvSpPr>
          <p:cNvPr id="4" name="Slide Number Placeholder 3"/>
          <p:cNvSpPr>
            <a:spLocks noGrp="1"/>
          </p:cNvSpPr>
          <p:nvPr>
            <p:ph type="sldNum" sz="quarter" idx="12"/>
          </p:nvPr>
        </p:nvSpPr>
        <p:spPr/>
        <p:txBody>
          <a:bodyPr/>
          <a:lstStyle/>
          <a:p>
            <a:fld id="{FB2A763F-E5B9-436E-BBED-1AE01C6D1512}" type="slidenum">
              <a:rPr lang="en-US" smtClean="0"/>
              <a:pPr/>
              <a:t>37</a:t>
            </a:fld>
            <a:endParaRPr lang="en-US"/>
          </a:p>
        </p:txBody>
      </p:sp>
      <p:pic>
        <p:nvPicPr>
          <p:cNvPr id="3" name="Picture 2"/>
          <p:cNvPicPr>
            <a:picLocks noChangeAspect="1"/>
          </p:cNvPicPr>
          <p:nvPr/>
        </p:nvPicPr>
        <p:blipFill>
          <a:blip r:embed="rId3"/>
          <a:stretch>
            <a:fillRect/>
          </a:stretch>
        </p:blipFill>
        <p:spPr>
          <a:xfrm>
            <a:off x="621554" y="3688081"/>
            <a:ext cx="10915126" cy="2560319"/>
          </a:xfrm>
          <a:prstGeom prst="rect">
            <a:avLst/>
          </a:prstGeom>
        </p:spPr>
      </p:pic>
    </p:spTree>
    <p:extLst>
      <p:ext uri="{BB962C8B-B14F-4D97-AF65-F5344CB8AC3E}">
        <p14:creationId xmlns:p14="http://schemas.microsoft.com/office/powerpoint/2010/main" val="3869340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39C524-4C9C-4B60-A0C0-D42D64D64197}"/>
              </a:ext>
            </a:extLst>
          </p:cNvPr>
          <p:cNvSpPr>
            <a:spLocks noGrp="1"/>
          </p:cNvSpPr>
          <p:nvPr>
            <p:ph type="sldNum" sz="quarter" idx="12"/>
          </p:nvPr>
        </p:nvSpPr>
        <p:spPr/>
        <p:txBody>
          <a:bodyPr/>
          <a:lstStyle/>
          <a:p>
            <a:fld id="{FB2A763F-E5B9-436E-BBED-1AE01C6D1512}" type="slidenum">
              <a:rPr lang="en-US" smtClean="0"/>
              <a:pPr/>
              <a:t>38</a:t>
            </a:fld>
            <a:endParaRPr lang="en-US"/>
          </a:p>
        </p:txBody>
      </p:sp>
      <p:graphicFrame>
        <p:nvGraphicFramePr>
          <p:cNvPr id="4" name="Chart 3">
            <a:extLst>
              <a:ext uri="{FF2B5EF4-FFF2-40B4-BE49-F238E27FC236}">
                <a16:creationId xmlns:a16="http://schemas.microsoft.com/office/drawing/2014/main" id="{62D31001-37A3-48EA-9D17-CBEDACC85C2F}"/>
              </a:ext>
            </a:extLst>
          </p:cNvPr>
          <p:cNvGraphicFramePr>
            <a:graphicFrameLocks/>
          </p:cNvGraphicFramePr>
          <p:nvPr/>
        </p:nvGraphicFramePr>
        <p:xfrm>
          <a:off x="1838739" y="884582"/>
          <a:ext cx="9392478" cy="54963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90501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
            <a:ext cx="10244566" cy="2354317"/>
          </a:xfrm>
        </p:spPr>
        <p:txBody>
          <a:bodyPr/>
          <a:lstStyle/>
          <a:p>
            <a:r>
              <a:rPr lang="en-ZW" sz="2800" b="1" dirty="0">
                <a:solidFill>
                  <a:srgbClr val="FF0000"/>
                </a:solidFill>
                <a:effectLst>
                  <a:outerShdw blurRad="38100" dist="38100" dir="2700000" algn="tl">
                    <a:srgbClr val="000000">
                      <a:alpha val="43137"/>
                    </a:srgbClr>
                  </a:outerShdw>
                </a:effectLst>
              </a:rPr>
              <a:t>Aim No 3</a:t>
            </a:r>
            <a:br>
              <a:rPr lang="en-ZW" sz="2800" b="1" dirty="0">
                <a:solidFill>
                  <a:srgbClr val="FF0000"/>
                </a:solidFill>
                <a:effectLst>
                  <a:outerShdw blurRad="38100" dist="38100" dir="2700000" algn="tl">
                    <a:srgbClr val="000000">
                      <a:alpha val="43137"/>
                    </a:srgbClr>
                  </a:outerShdw>
                </a:effectLst>
              </a:rPr>
            </a:br>
            <a:r>
              <a:rPr lang="en-ZW" sz="2800" b="1" dirty="0">
                <a:solidFill>
                  <a:srgbClr val="FF0000"/>
                </a:solidFill>
                <a:effectLst>
                  <a:outerShdw blurRad="38100" dist="38100" dir="2700000" algn="tl">
                    <a:srgbClr val="000000">
                      <a:alpha val="43137"/>
                    </a:srgbClr>
                  </a:outerShdw>
                </a:effectLst>
              </a:rPr>
              <a:t>Increase Proportion of eligible patients who have VL done in the past 12 months from 29% to 95% by  June 2020</a:t>
            </a:r>
          </a:p>
        </p:txBody>
      </p:sp>
      <p:sp>
        <p:nvSpPr>
          <p:cNvPr id="3" name="Content Placeholder 2"/>
          <p:cNvSpPr>
            <a:spLocks noGrp="1"/>
          </p:cNvSpPr>
          <p:nvPr>
            <p:ph idx="1"/>
          </p:nvPr>
        </p:nvSpPr>
        <p:spPr>
          <a:xfrm>
            <a:off x="1295400" y="2514600"/>
            <a:ext cx="9601197" cy="3361268"/>
          </a:xfrm>
        </p:spPr>
        <p:txBody>
          <a:bodyPr/>
          <a:lstStyle/>
          <a:p>
            <a:pPr marL="0" indent="0">
              <a:buNone/>
            </a:pPr>
            <a:r>
              <a:rPr lang="en-ZW" b="1" dirty="0"/>
              <a:t>Numerator      = </a:t>
            </a:r>
            <a:r>
              <a:rPr lang="en-ZW" b="1" u="sng" dirty="0"/>
              <a:t># of Viral Load results recorded in patient record</a:t>
            </a:r>
          </a:p>
          <a:p>
            <a:pPr marL="0" indent="0">
              <a:buNone/>
            </a:pPr>
            <a:r>
              <a:rPr lang="en-ZW" b="1" dirty="0"/>
              <a:t>Denominator = # of patients eligible for Viral Load Test</a:t>
            </a:r>
          </a:p>
          <a:p>
            <a:pPr marL="0" indent="0">
              <a:buNone/>
            </a:pPr>
            <a:endParaRPr lang="en-ZW" b="1" dirty="0"/>
          </a:p>
        </p:txBody>
      </p:sp>
      <p:sp>
        <p:nvSpPr>
          <p:cNvPr id="4" name="Slide Number Placeholder 3"/>
          <p:cNvSpPr>
            <a:spLocks noGrp="1"/>
          </p:cNvSpPr>
          <p:nvPr>
            <p:ph type="sldNum" sz="quarter" idx="12"/>
          </p:nvPr>
        </p:nvSpPr>
        <p:spPr/>
        <p:txBody>
          <a:bodyPr/>
          <a:lstStyle/>
          <a:p>
            <a:fld id="{FB2A763F-E5B9-436E-BBED-1AE01C6D1512}" type="slidenum">
              <a:rPr lang="en-US" smtClean="0"/>
              <a:pPr/>
              <a:t>39</a:t>
            </a:fld>
            <a:endParaRPr lang="en-US"/>
          </a:p>
        </p:txBody>
      </p:sp>
      <p:graphicFrame>
        <p:nvGraphicFramePr>
          <p:cNvPr id="5" name="Table 4"/>
          <p:cNvGraphicFramePr>
            <a:graphicFrameLocks noGrp="1"/>
          </p:cNvGraphicFramePr>
          <p:nvPr/>
        </p:nvGraphicFramePr>
        <p:xfrm>
          <a:off x="1355833" y="3436882"/>
          <a:ext cx="9834906" cy="2407920"/>
        </p:xfrm>
        <a:graphic>
          <a:graphicData uri="http://schemas.openxmlformats.org/drawingml/2006/table">
            <a:tbl>
              <a:tblPr firstRow="1" bandRow="1">
                <a:tableStyleId>{BDBED569-4797-4DF1-A0F4-6AAB3CD982D8}</a:tableStyleId>
              </a:tblPr>
              <a:tblGrid>
                <a:gridCol w="3278302">
                  <a:extLst>
                    <a:ext uri="{9D8B030D-6E8A-4147-A177-3AD203B41FA5}">
                      <a16:colId xmlns:a16="http://schemas.microsoft.com/office/drawing/2014/main" val="2227153310"/>
                    </a:ext>
                  </a:extLst>
                </a:gridCol>
                <a:gridCol w="3278302">
                  <a:extLst>
                    <a:ext uri="{9D8B030D-6E8A-4147-A177-3AD203B41FA5}">
                      <a16:colId xmlns:a16="http://schemas.microsoft.com/office/drawing/2014/main" val="3778816456"/>
                    </a:ext>
                  </a:extLst>
                </a:gridCol>
                <a:gridCol w="3278302">
                  <a:extLst>
                    <a:ext uri="{9D8B030D-6E8A-4147-A177-3AD203B41FA5}">
                      <a16:colId xmlns:a16="http://schemas.microsoft.com/office/drawing/2014/main" val="2472142250"/>
                    </a:ext>
                  </a:extLst>
                </a:gridCol>
              </a:tblGrid>
              <a:tr h="349994">
                <a:tc>
                  <a:txBody>
                    <a:bodyPr/>
                    <a:lstStyle/>
                    <a:p>
                      <a:r>
                        <a:rPr lang="en-ZW" sz="2800" dirty="0">
                          <a:effectLst>
                            <a:outerShdw blurRad="38100" dist="38100" dir="2700000" algn="tl">
                              <a:srgbClr val="000000">
                                <a:alpha val="43137"/>
                              </a:srgbClr>
                            </a:outerShdw>
                          </a:effectLst>
                        </a:rPr>
                        <a:t>Month</a:t>
                      </a:r>
                      <a:endParaRPr lang="en-ZW"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r>
                        <a:rPr lang="en-ZW" sz="2800" dirty="0">
                          <a:effectLst>
                            <a:outerShdw blurRad="38100" dist="38100" dir="2700000" algn="tl">
                              <a:srgbClr val="000000">
                                <a:alpha val="43137"/>
                              </a:srgbClr>
                            </a:outerShdw>
                          </a:effectLst>
                        </a:rPr>
                        <a:t>VL results recorded in patient record</a:t>
                      </a:r>
                      <a:endParaRPr lang="en-ZW"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r>
                        <a:rPr lang="en-ZW" sz="2800" dirty="0">
                          <a:effectLst>
                            <a:outerShdw blurRad="38100" dist="38100" dir="2700000" algn="tl">
                              <a:srgbClr val="000000">
                                <a:alpha val="43137"/>
                              </a:srgbClr>
                            </a:outerShdw>
                          </a:effectLst>
                        </a:rPr>
                        <a:t>Patients eligible for VL Test</a:t>
                      </a:r>
                      <a:endParaRPr lang="en-ZW"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28233457"/>
                  </a:ext>
                </a:extLst>
              </a:tr>
              <a:tr h="349994">
                <a:tc>
                  <a:txBody>
                    <a:bodyPr/>
                    <a:lstStyle/>
                    <a:p>
                      <a:r>
                        <a:rPr lang="en-ZW" dirty="0"/>
                        <a:t>Nov 2019</a:t>
                      </a:r>
                    </a:p>
                  </a:txBody>
                  <a:tcPr/>
                </a:tc>
                <a:tc>
                  <a:txBody>
                    <a:bodyPr/>
                    <a:lstStyle/>
                    <a:p>
                      <a:endParaRPr lang="en-ZW" dirty="0"/>
                    </a:p>
                  </a:txBody>
                  <a:tcPr/>
                </a:tc>
                <a:tc>
                  <a:txBody>
                    <a:bodyPr/>
                    <a:lstStyle/>
                    <a:p>
                      <a:endParaRPr lang="en-ZW" dirty="0"/>
                    </a:p>
                  </a:txBody>
                  <a:tcPr/>
                </a:tc>
                <a:extLst>
                  <a:ext uri="{0D108BD9-81ED-4DB2-BD59-A6C34878D82A}">
                    <a16:rowId xmlns:a16="http://schemas.microsoft.com/office/drawing/2014/main" val="4115412010"/>
                  </a:ext>
                </a:extLst>
              </a:tr>
              <a:tr h="349994">
                <a:tc>
                  <a:txBody>
                    <a:bodyPr/>
                    <a:lstStyle/>
                    <a:p>
                      <a:r>
                        <a:rPr lang="en-ZW" dirty="0"/>
                        <a:t>Dec</a:t>
                      </a:r>
                      <a:r>
                        <a:rPr lang="en-ZW" baseline="0" dirty="0"/>
                        <a:t> 2019</a:t>
                      </a:r>
                      <a:endParaRPr lang="en-ZW" dirty="0"/>
                    </a:p>
                  </a:txBody>
                  <a:tcPr/>
                </a:tc>
                <a:tc>
                  <a:txBody>
                    <a:bodyPr/>
                    <a:lstStyle/>
                    <a:p>
                      <a:endParaRPr lang="en-ZW" dirty="0"/>
                    </a:p>
                  </a:txBody>
                  <a:tcPr/>
                </a:tc>
                <a:tc>
                  <a:txBody>
                    <a:bodyPr/>
                    <a:lstStyle/>
                    <a:p>
                      <a:endParaRPr lang="en-ZW" dirty="0"/>
                    </a:p>
                  </a:txBody>
                  <a:tcPr/>
                </a:tc>
                <a:extLst>
                  <a:ext uri="{0D108BD9-81ED-4DB2-BD59-A6C34878D82A}">
                    <a16:rowId xmlns:a16="http://schemas.microsoft.com/office/drawing/2014/main" val="1646859071"/>
                  </a:ext>
                </a:extLst>
              </a:tr>
              <a:tr h="349994">
                <a:tc>
                  <a:txBody>
                    <a:bodyPr/>
                    <a:lstStyle/>
                    <a:p>
                      <a:r>
                        <a:rPr lang="en-ZW" dirty="0"/>
                        <a:t>Jan 2019</a:t>
                      </a:r>
                    </a:p>
                  </a:txBody>
                  <a:tcPr/>
                </a:tc>
                <a:tc>
                  <a:txBody>
                    <a:bodyPr/>
                    <a:lstStyle/>
                    <a:p>
                      <a:endParaRPr lang="en-ZW" dirty="0"/>
                    </a:p>
                  </a:txBody>
                  <a:tcPr/>
                </a:tc>
                <a:tc>
                  <a:txBody>
                    <a:bodyPr/>
                    <a:lstStyle/>
                    <a:p>
                      <a:endParaRPr lang="en-ZW" dirty="0"/>
                    </a:p>
                  </a:txBody>
                  <a:tcPr/>
                </a:tc>
                <a:extLst>
                  <a:ext uri="{0D108BD9-81ED-4DB2-BD59-A6C34878D82A}">
                    <a16:rowId xmlns:a16="http://schemas.microsoft.com/office/drawing/2014/main" val="4079866446"/>
                  </a:ext>
                </a:extLst>
              </a:tr>
              <a:tr h="349994">
                <a:tc>
                  <a:txBody>
                    <a:bodyPr/>
                    <a:lstStyle/>
                    <a:p>
                      <a:r>
                        <a:rPr lang="en-ZW" dirty="0"/>
                        <a:t>TOTALS</a:t>
                      </a:r>
                    </a:p>
                  </a:txBody>
                  <a:tcPr/>
                </a:tc>
                <a:tc>
                  <a:txBody>
                    <a:bodyPr/>
                    <a:lstStyle/>
                    <a:p>
                      <a:endParaRPr lang="en-ZW" dirty="0"/>
                    </a:p>
                  </a:txBody>
                  <a:tcPr/>
                </a:tc>
                <a:tc>
                  <a:txBody>
                    <a:bodyPr/>
                    <a:lstStyle/>
                    <a:p>
                      <a:endParaRPr lang="en-ZW" dirty="0"/>
                    </a:p>
                  </a:txBody>
                  <a:tcPr/>
                </a:tc>
                <a:extLst>
                  <a:ext uri="{0D108BD9-81ED-4DB2-BD59-A6C34878D82A}">
                    <a16:rowId xmlns:a16="http://schemas.microsoft.com/office/drawing/2014/main" val="1775043657"/>
                  </a:ext>
                </a:extLst>
              </a:tr>
            </a:tbl>
          </a:graphicData>
        </a:graphic>
      </p:graphicFrame>
    </p:spTree>
    <p:extLst>
      <p:ext uri="{BB962C8B-B14F-4D97-AF65-F5344CB8AC3E}">
        <p14:creationId xmlns:p14="http://schemas.microsoft.com/office/powerpoint/2010/main" val="3390311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2CA1C0-590A-4C4E-AD0C-88D3A10EC8D6}"/>
              </a:ext>
            </a:extLst>
          </p:cNvPr>
          <p:cNvPicPr>
            <a:picLocks noChangeAspect="1"/>
          </p:cNvPicPr>
          <p:nvPr/>
        </p:nvPicPr>
        <p:blipFill>
          <a:blip r:embed="rId2"/>
          <a:stretch>
            <a:fillRect/>
          </a:stretch>
        </p:blipFill>
        <p:spPr>
          <a:xfrm>
            <a:off x="6851779" y="2203450"/>
            <a:ext cx="5981700" cy="2451100"/>
          </a:xfrm>
          <a:prstGeom prst="rect">
            <a:avLst/>
          </a:prstGeom>
        </p:spPr>
      </p:pic>
      <p:sp>
        <p:nvSpPr>
          <p:cNvPr id="2" name="Title 1">
            <a:extLst>
              <a:ext uri="{FF2B5EF4-FFF2-40B4-BE49-F238E27FC236}">
                <a16:creationId xmlns:a16="http://schemas.microsoft.com/office/drawing/2014/main" id="{662454BB-B9DC-CA45-866A-422FEDE38874}"/>
              </a:ext>
            </a:extLst>
          </p:cNvPr>
          <p:cNvSpPr>
            <a:spLocks noGrp="1"/>
          </p:cNvSpPr>
          <p:nvPr>
            <p:ph type="title"/>
          </p:nvPr>
        </p:nvSpPr>
        <p:spPr>
          <a:xfrm>
            <a:off x="-295647" y="298579"/>
            <a:ext cx="4702596" cy="1600200"/>
          </a:xfrm>
        </p:spPr>
        <p:txBody>
          <a:bodyPr/>
          <a:lstStyle/>
          <a:p>
            <a:pPr algn="ctr"/>
            <a:r>
              <a:rPr lang="en-US" dirty="0"/>
              <a:t>An Evaluation Guide </a:t>
            </a:r>
            <a:br>
              <a:rPr lang="en-US" dirty="0"/>
            </a:br>
            <a:r>
              <a:rPr lang="en-US" dirty="0"/>
              <a:t>is Born</a:t>
            </a:r>
          </a:p>
        </p:txBody>
      </p:sp>
      <p:pic>
        <p:nvPicPr>
          <p:cNvPr id="6" name="Picture 5">
            <a:extLst>
              <a:ext uri="{FF2B5EF4-FFF2-40B4-BE49-F238E27FC236}">
                <a16:creationId xmlns:a16="http://schemas.microsoft.com/office/drawing/2014/main" id="{5EE6AAD5-5BD7-F945-B00F-9BA964B082A4}"/>
              </a:ext>
            </a:extLst>
          </p:cNvPr>
          <p:cNvPicPr>
            <a:picLocks noChangeAspect="1"/>
          </p:cNvPicPr>
          <p:nvPr/>
        </p:nvPicPr>
        <p:blipFill>
          <a:blip r:embed="rId3"/>
          <a:stretch>
            <a:fillRect/>
          </a:stretch>
        </p:blipFill>
        <p:spPr>
          <a:xfrm>
            <a:off x="6761477" y="707909"/>
            <a:ext cx="4037119" cy="5311548"/>
          </a:xfrm>
          <a:prstGeom prst="rect">
            <a:avLst/>
          </a:prstGeom>
        </p:spPr>
      </p:pic>
      <p:pic>
        <p:nvPicPr>
          <p:cNvPr id="5" name="Picture 4">
            <a:extLst>
              <a:ext uri="{FF2B5EF4-FFF2-40B4-BE49-F238E27FC236}">
                <a16:creationId xmlns:a16="http://schemas.microsoft.com/office/drawing/2014/main" id="{1B93ABAB-86E9-2C41-945A-6BCBA1E19B85}"/>
              </a:ext>
            </a:extLst>
          </p:cNvPr>
          <p:cNvPicPr>
            <a:picLocks noChangeAspect="1"/>
          </p:cNvPicPr>
          <p:nvPr/>
        </p:nvPicPr>
        <p:blipFill>
          <a:blip r:embed="rId4"/>
          <a:stretch>
            <a:fillRect/>
          </a:stretch>
        </p:blipFill>
        <p:spPr>
          <a:xfrm>
            <a:off x="4406949" y="154616"/>
            <a:ext cx="4702596" cy="6418135"/>
          </a:xfrm>
          <a:prstGeom prst="rect">
            <a:avLst/>
          </a:prstGeom>
          <a:ln w="57150">
            <a:solidFill>
              <a:schemeClr val="tx1"/>
            </a:solidFill>
          </a:ln>
        </p:spPr>
      </p:pic>
    </p:spTree>
    <p:extLst>
      <p:ext uri="{BB962C8B-B14F-4D97-AF65-F5344CB8AC3E}">
        <p14:creationId xmlns:p14="http://schemas.microsoft.com/office/powerpoint/2010/main" val="2278963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W" b="1" dirty="0">
                <a:solidFill>
                  <a:srgbClr val="FF0000"/>
                </a:solidFill>
              </a:rPr>
              <a:t>JUST DO IT</a:t>
            </a:r>
          </a:p>
        </p:txBody>
      </p:sp>
      <p:pic>
        <p:nvPicPr>
          <p:cNvPr id="7" name="Content Placeholder 6"/>
          <p:cNvPicPr>
            <a:picLocks noGrp="1" noChangeAspect="1"/>
          </p:cNvPicPr>
          <p:nvPr>
            <p:ph idx="1"/>
          </p:nvPr>
        </p:nvPicPr>
        <p:blipFill>
          <a:blip r:embed="rId2"/>
          <a:stretch>
            <a:fillRect/>
          </a:stretch>
        </p:blipFill>
        <p:spPr>
          <a:xfrm>
            <a:off x="798786" y="2285998"/>
            <a:ext cx="4508937" cy="3962401"/>
          </a:xfrm>
          <a:prstGeom prst="rect">
            <a:avLst/>
          </a:prstGeom>
        </p:spPr>
      </p:pic>
      <p:sp>
        <p:nvSpPr>
          <p:cNvPr id="4" name="Slide Number Placeholder 3"/>
          <p:cNvSpPr>
            <a:spLocks noGrp="1"/>
          </p:cNvSpPr>
          <p:nvPr>
            <p:ph type="sldNum" sz="quarter" idx="12"/>
          </p:nvPr>
        </p:nvSpPr>
        <p:spPr/>
        <p:txBody>
          <a:bodyPr/>
          <a:lstStyle/>
          <a:p>
            <a:fld id="{FB2A763F-E5B9-436E-BBED-1AE01C6D1512}" type="slidenum">
              <a:rPr lang="en-US" smtClean="0"/>
              <a:pPr/>
              <a:t>40</a:t>
            </a:fld>
            <a:endParaRPr lang="en-US"/>
          </a:p>
        </p:txBody>
      </p:sp>
      <p:pic>
        <p:nvPicPr>
          <p:cNvPr id="8" name="Picture 7"/>
          <p:cNvPicPr>
            <a:picLocks noChangeAspect="1"/>
          </p:cNvPicPr>
          <p:nvPr/>
        </p:nvPicPr>
        <p:blipFill>
          <a:blip r:embed="rId3"/>
          <a:stretch>
            <a:fillRect/>
          </a:stretch>
        </p:blipFill>
        <p:spPr>
          <a:xfrm>
            <a:off x="5812220" y="2285999"/>
            <a:ext cx="5192111" cy="3962399"/>
          </a:xfrm>
          <a:prstGeom prst="rect">
            <a:avLst/>
          </a:prstGeom>
        </p:spPr>
      </p:pic>
      <p:sp>
        <p:nvSpPr>
          <p:cNvPr id="3" name="Rectangle 2">
            <a:extLst>
              <a:ext uri="{FF2B5EF4-FFF2-40B4-BE49-F238E27FC236}">
                <a16:creationId xmlns:a16="http://schemas.microsoft.com/office/drawing/2014/main" id="{C5E9C9E0-8861-AD46-A616-E51DAD87D460}"/>
              </a:ext>
            </a:extLst>
          </p:cNvPr>
          <p:cNvSpPr/>
          <p:nvPr/>
        </p:nvSpPr>
        <p:spPr>
          <a:xfrm>
            <a:off x="1660358" y="3789947"/>
            <a:ext cx="3068053" cy="300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752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49C8A-2C8B-5142-BF65-932FB58AD4D5}"/>
              </a:ext>
            </a:extLst>
          </p:cNvPr>
          <p:cNvSpPr>
            <a:spLocks noGrp="1"/>
          </p:cNvSpPr>
          <p:nvPr>
            <p:ph type="body" idx="1"/>
          </p:nvPr>
        </p:nvSpPr>
        <p:spPr>
          <a:xfrm>
            <a:off x="2077428" y="880605"/>
            <a:ext cx="3656736" cy="823912"/>
          </a:xfrm>
        </p:spPr>
        <p:txBody>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5S - BEFORE</a:t>
            </a:r>
          </a:p>
        </p:txBody>
      </p:sp>
      <p:sp>
        <p:nvSpPr>
          <p:cNvPr id="6" name="Content Placeholder 5">
            <a:extLst>
              <a:ext uri="{FF2B5EF4-FFF2-40B4-BE49-F238E27FC236}">
                <a16:creationId xmlns:a16="http://schemas.microsoft.com/office/drawing/2014/main" id="{ED426B6E-1612-5942-91BB-89CD211B8800}"/>
              </a:ext>
            </a:extLst>
          </p:cNvPr>
          <p:cNvSpPr>
            <a:spLocks noGrp="1"/>
          </p:cNvSpPr>
          <p:nvPr>
            <p:ph sz="half" idx="2"/>
          </p:nvPr>
        </p:nvSpPr>
        <p:spPr/>
        <p:txBody>
          <a:bodyPr/>
          <a:lstStyle/>
          <a:p>
            <a:pPr>
              <a:buNone/>
            </a:pPr>
            <a:endParaRPr lang="en-US" dirty="0">
              <a:solidFill>
                <a:schemeClr val="accent2"/>
              </a:solidFill>
            </a:endParaRPr>
          </a:p>
          <a:p>
            <a:endParaRPr lang="en-US" dirty="0"/>
          </a:p>
        </p:txBody>
      </p:sp>
      <p:sp>
        <p:nvSpPr>
          <p:cNvPr id="5" name="Text Placeholder 4">
            <a:extLst>
              <a:ext uri="{FF2B5EF4-FFF2-40B4-BE49-F238E27FC236}">
                <a16:creationId xmlns:a16="http://schemas.microsoft.com/office/drawing/2014/main" id="{44E661A4-3002-734A-8602-CA29DB23D582}"/>
              </a:ext>
            </a:extLst>
          </p:cNvPr>
          <p:cNvSpPr>
            <a:spLocks noGrp="1"/>
          </p:cNvSpPr>
          <p:nvPr>
            <p:ph type="body" sz="quarter" idx="3"/>
          </p:nvPr>
        </p:nvSpPr>
        <p:spPr>
          <a:xfrm>
            <a:off x="7713355" y="782007"/>
            <a:ext cx="3899523" cy="823912"/>
          </a:xfrm>
        </p:spPr>
        <p:txBody>
          <a:bodyPr/>
          <a:lstStyle/>
          <a:p>
            <a:r>
              <a:rPr lang="en-US" b="1" dirty="0">
                <a:solidFill>
                  <a:srgbClr val="FF0000"/>
                </a:solidFill>
                <a:effectLst>
                  <a:outerShdw blurRad="38100" dist="38100" dir="2700000" algn="tl">
                    <a:srgbClr val="000000">
                      <a:alpha val="43137"/>
                    </a:srgbClr>
                  </a:outerShdw>
                </a:effectLst>
              </a:rPr>
              <a:t>5S - AFTER</a:t>
            </a:r>
          </a:p>
        </p:txBody>
      </p:sp>
      <p:sp>
        <p:nvSpPr>
          <p:cNvPr id="2" name="Slide Number Placeholder 1"/>
          <p:cNvSpPr>
            <a:spLocks noGrp="1"/>
          </p:cNvSpPr>
          <p:nvPr>
            <p:ph type="sldNum" sz="quarter" idx="12"/>
          </p:nvPr>
        </p:nvSpPr>
        <p:spPr/>
        <p:txBody>
          <a:bodyPr/>
          <a:lstStyle/>
          <a:p>
            <a:fld id="{FB2A763F-E5B9-436E-BBED-1AE01C6D1512}" type="slidenum">
              <a:rPr lang="en-US" smtClean="0"/>
              <a:pPr/>
              <a:t>41</a:t>
            </a:fld>
            <a:endParaRPr lang="en-US"/>
          </a:p>
        </p:txBody>
      </p:sp>
      <p:graphicFrame>
        <p:nvGraphicFramePr>
          <p:cNvPr id="21" name="Content Placeholder 4">
            <a:extLst>
              <a:ext uri="{FF2B5EF4-FFF2-40B4-BE49-F238E27FC236}">
                <a16:creationId xmlns:a16="http://schemas.microsoft.com/office/drawing/2014/main" id="{D2D7B215-271A-1148-8B79-4EC1A8DBDD09}"/>
              </a:ext>
            </a:extLst>
          </p:cNvPr>
          <p:cNvGraphicFramePr>
            <a:graphicFrameLocks/>
          </p:cNvGraphicFramePr>
          <p:nvPr/>
        </p:nvGraphicFramePr>
        <p:xfrm>
          <a:off x="838200" y="1"/>
          <a:ext cx="10515600" cy="9989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descr="Capture.PNG"/>
          <p:cNvPicPr>
            <a:picLocks noChangeAspect="1"/>
          </p:cNvPicPr>
          <p:nvPr/>
        </p:nvPicPr>
        <p:blipFill>
          <a:blip r:embed="rId9"/>
          <a:stretch>
            <a:fillRect/>
          </a:stretch>
        </p:blipFill>
        <p:spPr>
          <a:xfrm rot="10800000">
            <a:off x="6176989" y="1766679"/>
            <a:ext cx="4993929" cy="31206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p:cNvSpPr txBox="1"/>
          <p:nvPr/>
        </p:nvSpPr>
        <p:spPr>
          <a:xfrm>
            <a:off x="5734163" y="5048071"/>
            <a:ext cx="6446100" cy="1200329"/>
          </a:xfrm>
          <a:prstGeom prst="rect">
            <a:avLst/>
          </a:prstGeom>
          <a:noFill/>
        </p:spPr>
        <p:txBody>
          <a:bodyPr wrap="square" rtlCol="0">
            <a:spAutoFit/>
          </a:bodyPr>
          <a:lstStyle/>
          <a:p>
            <a:pPr>
              <a:buFont typeface="Arial" pitchFamily="34" charset="0"/>
              <a:buChar char="•"/>
            </a:pPr>
            <a:r>
              <a:rPr lang="en-US" b="1" dirty="0"/>
              <a:t>Number of Samples Collected # 9</a:t>
            </a:r>
          </a:p>
          <a:p>
            <a:pPr>
              <a:buFont typeface="Arial" pitchFamily="34" charset="0"/>
              <a:buChar char="•"/>
            </a:pPr>
            <a:r>
              <a:rPr lang="en-US" b="1" dirty="0"/>
              <a:t>Number of results received and properly documented in the</a:t>
            </a:r>
          </a:p>
          <a:p>
            <a:r>
              <a:rPr lang="en-US" b="1" dirty="0"/>
              <a:t> Collection register #8</a:t>
            </a:r>
          </a:p>
          <a:p>
            <a:pPr>
              <a:buFont typeface="Arial" pitchFamily="34" charset="0"/>
              <a:buChar char="•"/>
            </a:pPr>
            <a:r>
              <a:rPr lang="en-US" b="1" dirty="0"/>
              <a:t>Filled results in the patient care booklet # 8</a:t>
            </a:r>
          </a:p>
        </p:txBody>
      </p:sp>
      <p:pic>
        <p:nvPicPr>
          <p:cNvPr id="11" name="Picture 10" descr="Capture.PNG"/>
          <p:cNvPicPr>
            <a:picLocks noChangeAspect="1"/>
          </p:cNvPicPr>
          <p:nvPr/>
        </p:nvPicPr>
        <p:blipFill>
          <a:blip r:embed="rId10"/>
          <a:stretch>
            <a:fillRect/>
          </a:stretch>
        </p:blipFill>
        <p:spPr>
          <a:xfrm rot="10800000">
            <a:off x="919188" y="1822904"/>
            <a:ext cx="5094515" cy="3150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TextBox 12"/>
          <p:cNvSpPr txBox="1"/>
          <p:nvPr/>
        </p:nvSpPr>
        <p:spPr>
          <a:xfrm>
            <a:off x="1090750" y="5210629"/>
            <a:ext cx="4267200" cy="923330"/>
          </a:xfrm>
          <a:prstGeom prst="rect">
            <a:avLst/>
          </a:prstGeom>
          <a:noFill/>
        </p:spPr>
        <p:txBody>
          <a:bodyPr wrap="square" rtlCol="0">
            <a:spAutoFit/>
          </a:bodyPr>
          <a:lstStyle/>
          <a:p>
            <a:r>
              <a:rPr lang="en-US" b="1" dirty="0"/>
              <a:t>Results were received but no documented date of results receiving </a:t>
            </a:r>
          </a:p>
        </p:txBody>
      </p:sp>
    </p:spTree>
    <p:custDataLst>
      <p:tags r:id="rId1"/>
    </p:custDataLst>
    <p:extLst>
      <p:ext uri="{BB962C8B-B14F-4D97-AF65-F5344CB8AC3E}">
        <p14:creationId xmlns:p14="http://schemas.microsoft.com/office/powerpoint/2010/main" val="1899183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49C8A-2C8B-5142-BF65-932FB58AD4D5}"/>
              </a:ext>
            </a:extLst>
          </p:cNvPr>
          <p:cNvSpPr>
            <a:spLocks noGrp="1"/>
          </p:cNvSpPr>
          <p:nvPr>
            <p:ph type="body" idx="1"/>
          </p:nvPr>
        </p:nvSpPr>
        <p:spPr>
          <a:xfrm>
            <a:off x="868680" y="1532202"/>
            <a:ext cx="4718304" cy="576262"/>
          </a:xfrm>
        </p:spPr>
        <p:txBody>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5S - BEFORE</a:t>
            </a:r>
          </a:p>
        </p:txBody>
      </p:sp>
      <p:sp>
        <p:nvSpPr>
          <p:cNvPr id="5" name="Text Placeholder 4">
            <a:extLst>
              <a:ext uri="{FF2B5EF4-FFF2-40B4-BE49-F238E27FC236}">
                <a16:creationId xmlns:a16="http://schemas.microsoft.com/office/drawing/2014/main" id="{44E661A4-3002-734A-8602-CA29DB23D582}"/>
              </a:ext>
            </a:extLst>
          </p:cNvPr>
          <p:cNvSpPr>
            <a:spLocks noGrp="1"/>
          </p:cNvSpPr>
          <p:nvPr>
            <p:ph type="body" sz="quarter" idx="3"/>
          </p:nvPr>
        </p:nvSpPr>
        <p:spPr>
          <a:xfrm>
            <a:off x="6470230" y="1532202"/>
            <a:ext cx="4718304" cy="576262"/>
          </a:xfrm>
        </p:spPr>
        <p:txBody>
          <a:bodyPr/>
          <a:lstStyle/>
          <a:p>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5S - AFTER</a:t>
            </a:r>
          </a:p>
        </p:txBody>
      </p:sp>
      <p:sp>
        <p:nvSpPr>
          <p:cNvPr id="2" name="Slide Number Placeholder 1"/>
          <p:cNvSpPr>
            <a:spLocks noGrp="1"/>
          </p:cNvSpPr>
          <p:nvPr>
            <p:ph type="sldNum" sz="quarter" idx="12"/>
          </p:nvPr>
        </p:nvSpPr>
        <p:spPr/>
        <p:txBody>
          <a:bodyPr/>
          <a:lstStyle/>
          <a:p>
            <a:fld id="{FB2A763F-E5B9-436E-BBED-1AE01C6D1512}" type="slidenum">
              <a:rPr lang="en-US" smtClean="0"/>
              <a:pPr/>
              <a:t>42</a:t>
            </a:fld>
            <a:endParaRPr lang="en-US"/>
          </a:p>
        </p:txBody>
      </p:sp>
      <p:graphicFrame>
        <p:nvGraphicFramePr>
          <p:cNvPr id="21" name="Content Placeholder 4">
            <a:extLst>
              <a:ext uri="{FF2B5EF4-FFF2-40B4-BE49-F238E27FC236}">
                <a16:creationId xmlns:a16="http://schemas.microsoft.com/office/drawing/2014/main" id="{D2D7B215-271A-1148-8B79-4EC1A8DBDD09}"/>
              </a:ext>
            </a:extLst>
          </p:cNvPr>
          <p:cNvGraphicFramePr>
            <a:graphicFrameLocks/>
          </p:cNvGraphicFramePr>
          <p:nvPr/>
        </p:nvGraphicFramePr>
        <p:xfrm>
          <a:off x="838200" y="0"/>
          <a:ext cx="10515600" cy="13788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p:cNvPicPr>
            <a:picLocks noChangeAspect="1"/>
          </p:cNvPicPr>
          <p:nvPr/>
        </p:nvPicPr>
        <p:blipFill>
          <a:blip r:embed="rId9"/>
          <a:stretch>
            <a:fillRect/>
          </a:stretch>
        </p:blipFill>
        <p:spPr>
          <a:xfrm>
            <a:off x="6174344" y="2553677"/>
            <a:ext cx="5310076" cy="34153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Box 10"/>
          <p:cNvSpPr txBox="1"/>
          <p:nvPr/>
        </p:nvSpPr>
        <p:spPr>
          <a:xfrm>
            <a:off x="1017916" y="2108464"/>
            <a:ext cx="3767122"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VL results received and documented</a:t>
            </a:r>
          </a:p>
        </p:txBody>
      </p:sp>
      <p:sp>
        <p:nvSpPr>
          <p:cNvPr id="13" name="TextBox 12"/>
          <p:cNvSpPr txBox="1"/>
          <p:nvPr/>
        </p:nvSpPr>
        <p:spPr>
          <a:xfrm>
            <a:off x="6629400" y="2108464"/>
            <a:ext cx="3767122" cy="646331"/>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VL results received and documented</a:t>
            </a:r>
          </a:p>
          <a:p>
            <a:endParaRPr lang="en-US" dirty="0"/>
          </a:p>
        </p:txBody>
      </p:sp>
      <p:pic>
        <p:nvPicPr>
          <p:cNvPr id="4" name="Picture 3"/>
          <p:cNvPicPr>
            <a:picLocks noChangeAspect="1"/>
          </p:cNvPicPr>
          <p:nvPr/>
        </p:nvPicPr>
        <p:blipFill>
          <a:blip r:embed="rId10"/>
          <a:stretch>
            <a:fillRect/>
          </a:stretch>
        </p:blipFill>
        <p:spPr>
          <a:xfrm>
            <a:off x="1334815" y="2553676"/>
            <a:ext cx="4614040" cy="3542323"/>
          </a:xfrm>
          <a:prstGeom prst="rect">
            <a:avLst/>
          </a:prstGeom>
        </p:spPr>
      </p:pic>
    </p:spTree>
    <p:custDataLst>
      <p:tags r:id="rId1"/>
    </p:custDataLst>
    <p:extLst>
      <p:ext uri="{BB962C8B-B14F-4D97-AF65-F5344CB8AC3E}">
        <p14:creationId xmlns:p14="http://schemas.microsoft.com/office/powerpoint/2010/main" val="514488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0" indent="0">
              <a:buNone/>
            </a:pPr>
            <a:r>
              <a:rPr lang="en-US" dirty="0"/>
              <a:t>Intervention – Standard Work</a:t>
            </a:r>
          </a:p>
          <a:p>
            <a:pPr lvl="1"/>
            <a:r>
              <a:rPr lang="en-US" dirty="0">
                <a:solidFill>
                  <a:schemeClr val="accent2"/>
                </a:solidFill>
              </a:rPr>
              <a:t>What did you do to solve your problem?</a:t>
            </a:r>
          </a:p>
          <a:p>
            <a:pPr lvl="1"/>
            <a:r>
              <a:rPr lang="en-US" dirty="0">
                <a:solidFill>
                  <a:schemeClr val="accent2"/>
                </a:solidFill>
              </a:rPr>
              <a:t> </a:t>
            </a:r>
            <a:r>
              <a:rPr lang="en-US" sz="2000" dirty="0">
                <a:solidFill>
                  <a:schemeClr val="tx1"/>
                </a:solidFill>
              </a:rPr>
              <a:t>Discussed the importance of improving documentation.</a:t>
            </a:r>
          </a:p>
          <a:p>
            <a:pPr lvl="1"/>
            <a:r>
              <a:rPr lang="en-US" dirty="0">
                <a:solidFill>
                  <a:schemeClr val="accent2"/>
                </a:solidFill>
              </a:rPr>
              <a:t>Give an overview of your intervention. </a:t>
            </a:r>
          </a:p>
          <a:p>
            <a:pPr lvl="1"/>
            <a:r>
              <a:rPr lang="en-US" sz="2000" dirty="0">
                <a:solidFill>
                  <a:schemeClr val="tx1"/>
                </a:solidFill>
              </a:rPr>
              <a:t>Tasked one RGN to enter results in VL bleeding register and write the cohort number on the hard copy at receipt of VL results.</a:t>
            </a:r>
          </a:p>
          <a:p>
            <a:pPr lvl="1"/>
            <a:r>
              <a:rPr lang="en-US" sz="2000" dirty="0">
                <a:solidFill>
                  <a:schemeClr val="tx1"/>
                </a:solidFill>
              </a:rPr>
              <a:t>Task shifted the work to a PC to cover during her absence.</a:t>
            </a:r>
          </a:p>
          <a:p>
            <a:pPr lvl="1"/>
            <a:r>
              <a:rPr lang="en-US" dirty="0">
                <a:solidFill>
                  <a:schemeClr val="tx1"/>
                </a:solidFill>
              </a:rPr>
              <a:t> assisted by CLF</a:t>
            </a:r>
            <a:endParaRPr lang="en-US" sz="2000" dirty="0">
              <a:solidFill>
                <a:schemeClr val="tx1"/>
              </a:solidFill>
            </a:endParaRPr>
          </a:p>
          <a:p>
            <a:pPr lvl="1"/>
            <a:r>
              <a:rPr lang="en-US" dirty="0">
                <a:solidFill>
                  <a:schemeClr val="accent2"/>
                </a:solidFill>
              </a:rPr>
              <a:t>Show your Standard Work</a:t>
            </a:r>
          </a:p>
          <a:p>
            <a:endParaRPr lang="en-US" dirty="0"/>
          </a:p>
          <a:p>
            <a:endParaRPr lang="en-US" dirty="0"/>
          </a:p>
          <a:p>
            <a:endParaRPr lang="en-US" dirty="0"/>
          </a:p>
        </p:txBody>
      </p:sp>
      <p:sp>
        <p:nvSpPr>
          <p:cNvPr id="2" name="Slide Number Placeholder 1"/>
          <p:cNvSpPr>
            <a:spLocks noGrp="1"/>
          </p:cNvSpPr>
          <p:nvPr>
            <p:ph type="sldNum" sz="quarter" idx="12"/>
          </p:nvPr>
        </p:nvSpPr>
        <p:spPr/>
        <p:txBody>
          <a:bodyPr/>
          <a:lstStyle/>
          <a:p>
            <a:fld id="{FB2A763F-E5B9-436E-BBED-1AE01C6D1512}" type="slidenum">
              <a:rPr lang="en-US" smtClean="0"/>
              <a:pPr/>
              <a:t>43</a:t>
            </a:fld>
            <a:endParaRPr lang="en-US"/>
          </a:p>
        </p:txBody>
      </p:sp>
      <p:graphicFrame>
        <p:nvGraphicFramePr>
          <p:cNvPr id="15" name="Content Placeholder 4">
            <a:extLst>
              <a:ext uri="{FF2B5EF4-FFF2-40B4-BE49-F238E27FC236}">
                <a16:creationId xmlns:a16="http://schemas.microsoft.com/office/drawing/2014/main" id="{C77EB32D-2B6E-0C44-A915-A9D21FD1B01C}"/>
              </a:ext>
            </a:extLst>
          </p:cNvPr>
          <p:cNvGraphicFramePr>
            <a:graphicFrameLocks/>
          </p:cNvGraphicFramePr>
          <p:nvPr/>
        </p:nvGraphicFramePr>
        <p:xfrm>
          <a:off x="838200" y="0"/>
          <a:ext cx="10515600" cy="1609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111499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EA7C7A-E674-004A-8783-C2F69F722EF4}"/>
              </a:ext>
            </a:extLst>
          </p:cNvPr>
          <p:cNvSpPr>
            <a:spLocks noGrp="1"/>
          </p:cNvSpPr>
          <p:nvPr>
            <p:ph idx="1"/>
          </p:nvPr>
        </p:nvSpPr>
        <p:spPr/>
        <p:txBody>
          <a:bodyPr/>
          <a:lstStyle/>
          <a:p>
            <a:r>
              <a:rPr lang="en-US" dirty="0">
                <a:solidFill>
                  <a:schemeClr val="accent2"/>
                </a:solidFill>
              </a:rPr>
              <a:t>Indicate to whom or what group that you have shared your presentation </a:t>
            </a:r>
            <a:r>
              <a:rPr lang="en-US" sz="3200" dirty="0">
                <a:solidFill>
                  <a:schemeClr val="tx1"/>
                </a:solidFill>
              </a:rPr>
              <a:t>Shared presentation with OI Team</a:t>
            </a:r>
          </a:p>
          <a:p>
            <a:r>
              <a:rPr lang="en-US" dirty="0">
                <a:solidFill>
                  <a:schemeClr val="accent2"/>
                </a:solidFill>
              </a:rPr>
              <a:t>Indicate any scale-up that has been done</a:t>
            </a:r>
          </a:p>
          <a:p>
            <a:pPr marL="0" indent="0">
              <a:buNone/>
            </a:pPr>
            <a:r>
              <a:rPr lang="en-US" dirty="0">
                <a:solidFill>
                  <a:schemeClr val="accent2"/>
                </a:solidFill>
              </a:rPr>
              <a:t>     </a:t>
            </a:r>
            <a:r>
              <a:rPr lang="en-US" sz="3200" dirty="0">
                <a:solidFill>
                  <a:schemeClr val="tx1"/>
                </a:solidFill>
              </a:rPr>
              <a:t>Scaling up of VL bleeding and filing</a:t>
            </a:r>
          </a:p>
        </p:txBody>
      </p:sp>
      <p:sp>
        <p:nvSpPr>
          <p:cNvPr id="4" name="Slide Number Placeholder 3">
            <a:extLst>
              <a:ext uri="{FF2B5EF4-FFF2-40B4-BE49-F238E27FC236}">
                <a16:creationId xmlns:a16="http://schemas.microsoft.com/office/drawing/2014/main" id="{B2FF5AE5-15E0-E143-B7E1-27300EFACEB2}"/>
              </a:ext>
            </a:extLst>
          </p:cNvPr>
          <p:cNvSpPr>
            <a:spLocks noGrp="1"/>
          </p:cNvSpPr>
          <p:nvPr>
            <p:ph type="sldNum" sz="quarter" idx="12"/>
          </p:nvPr>
        </p:nvSpPr>
        <p:spPr/>
        <p:txBody>
          <a:bodyPr/>
          <a:lstStyle/>
          <a:p>
            <a:fld id="{FB2A763F-E5B9-436E-BBED-1AE01C6D1512}" type="slidenum">
              <a:rPr lang="en-US" smtClean="0"/>
              <a:pPr/>
              <a:t>44</a:t>
            </a:fld>
            <a:endParaRPr lang="en-US"/>
          </a:p>
        </p:txBody>
      </p:sp>
      <p:graphicFrame>
        <p:nvGraphicFramePr>
          <p:cNvPr id="5" name="Content Placeholder 4">
            <a:extLst>
              <a:ext uri="{FF2B5EF4-FFF2-40B4-BE49-F238E27FC236}">
                <a16:creationId xmlns:a16="http://schemas.microsoft.com/office/drawing/2014/main" id="{DDE939D8-9F4C-6342-9197-D4C49717A1D0}"/>
              </a:ext>
            </a:extLst>
          </p:cNvPr>
          <p:cNvGraphicFramePr>
            <a:graphicFrameLocks/>
          </p:cNvGraphicFramePr>
          <p:nvPr/>
        </p:nvGraphicFramePr>
        <p:xfrm>
          <a:off x="960120" y="779637"/>
          <a:ext cx="10515600" cy="1609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5429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1C29A-FD23-2749-AEC6-D32081712922}"/>
              </a:ext>
            </a:extLst>
          </p:cNvPr>
          <p:cNvSpPr>
            <a:spLocks noGrp="1"/>
          </p:cNvSpPr>
          <p:nvPr>
            <p:ph type="title"/>
          </p:nvPr>
        </p:nvSpPr>
        <p:spPr>
          <a:xfrm>
            <a:off x="1284290" y="453481"/>
            <a:ext cx="9601196" cy="833174"/>
          </a:xfrm>
        </p:spPr>
        <p:txBody>
          <a:bodyPr/>
          <a:lstStyle/>
          <a:p>
            <a:r>
              <a:rPr lang="en-US" b="1" dirty="0">
                <a:solidFill>
                  <a:srgbClr val="FF0000"/>
                </a:solidFill>
                <a:effectLst>
                  <a:outerShdw blurRad="38100" dist="38100" dir="2700000" algn="tl">
                    <a:srgbClr val="000000">
                      <a:alpha val="43137"/>
                    </a:srgbClr>
                  </a:outerShdw>
                </a:effectLst>
              </a:rPr>
              <a:t>Challenges</a:t>
            </a:r>
          </a:p>
        </p:txBody>
      </p:sp>
      <p:sp>
        <p:nvSpPr>
          <p:cNvPr id="4" name="Text Placeholder 3">
            <a:extLst>
              <a:ext uri="{FF2B5EF4-FFF2-40B4-BE49-F238E27FC236}">
                <a16:creationId xmlns:a16="http://schemas.microsoft.com/office/drawing/2014/main" id="{9ECF623F-602C-C74A-9E4D-34661098A009}"/>
              </a:ext>
            </a:extLst>
          </p:cNvPr>
          <p:cNvSpPr>
            <a:spLocks noGrp="1"/>
          </p:cNvSpPr>
          <p:nvPr>
            <p:ph type="body" idx="1"/>
          </p:nvPr>
        </p:nvSpPr>
        <p:spPr>
          <a:xfrm>
            <a:off x="927101" y="924955"/>
            <a:ext cx="5157787" cy="823912"/>
          </a:xfrm>
        </p:spPr>
        <p:txBody>
          <a:bodyPr/>
          <a:lstStyle/>
          <a:p>
            <a:r>
              <a:rPr lang="en-US" b="1" dirty="0">
                <a:solidFill>
                  <a:srgbClr val="FF0000"/>
                </a:solidFill>
              </a:rPr>
              <a:t>Challenges</a:t>
            </a:r>
          </a:p>
        </p:txBody>
      </p:sp>
      <p:sp>
        <p:nvSpPr>
          <p:cNvPr id="5" name="Content Placeholder 4">
            <a:extLst>
              <a:ext uri="{FF2B5EF4-FFF2-40B4-BE49-F238E27FC236}">
                <a16:creationId xmlns:a16="http://schemas.microsoft.com/office/drawing/2014/main" id="{D72BEEEE-5C70-384F-9B45-C28F6B5B47F8}"/>
              </a:ext>
            </a:extLst>
          </p:cNvPr>
          <p:cNvSpPr>
            <a:spLocks noGrp="1"/>
          </p:cNvSpPr>
          <p:nvPr>
            <p:ph sz="half" idx="2"/>
          </p:nvPr>
        </p:nvSpPr>
        <p:spPr>
          <a:xfrm>
            <a:off x="748507" y="1728928"/>
            <a:ext cx="5157787" cy="4020360"/>
          </a:xfrm>
        </p:spPr>
        <p:txBody>
          <a:bodyPr>
            <a:normAutofit fontScale="92500" lnSpcReduction="10000"/>
          </a:bodyPr>
          <a:lstStyle/>
          <a:p>
            <a:r>
              <a:rPr lang="en-US" dirty="0"/>
              <a:t>No enough time for Couch to support the facility Team due to competing events.</a:t>
            </a:r>
          </a:p>
          <a:p>
            <a:r>
              <a:rPr lang="en-US" dirty="0"/>
              <a:t>Facility Team failing to regularly meet due to off duties and the duties for the SIC.</a:t>
            </a:r>
          </a:p>
          <a:p>
            <a:r>
              <a:rPr lang="en-US" dirty="0"/>
              <a:t>No teas nor drinks for the Team members when they meet with the Couch</a:t>
            </a:r>
          </a:p>
          <a:p>
            <a:endParaRPr lang="en-US" dirty="0"/>
          </a:p>
        </p:txBody>
      </p:sp>
      <p:sp>
        <p:nvSpPr>
          <p:cNvPr id="6" name="Text Placeholder 5">
            <a:extLst>
              <a:ext uri="{FF2B5EF4-FFF2-40B4-BE49-F238E27FC236}">
                <a16:creationId xmlns:a16="http://schemas.microsoft.com/office/drawing/2014/main" id="{184DFA6A-4129-1A45-B624-4A6376C18786}"/>
              </a:ext>
            </a:extLst>
          </p:cNvPr>
          <p:cNvSpPr>
            <a:spLocks noGrp="1"/>
          </p:cNvSpPr>
          <p:nvPr>
            <p:ph type="body" sz="quarter" idx="3"/>
          </p:nvPr>
        </p:nvSpPr>
        <p:spPr>
          <a:xfrm>
            <a:off x="6411597" y="924955"/>
            <a:ext cx="5183188" cy="823912"/>
          </a:xfrm>
        </p:spPr>
        <p:txBody>
          <a:bodyPr/>
          <a:lstStyle/>
          <a:p>
            <a:r>
              <a:rPr lang="en-US" b="1" dirty="0">
                <a:solidFill>
                  <a:srgbClr val="FF0000"/>
                </a:solidFill>
              </a:rPr>
              <a:t>Address challenges</a:t>
            </a:r>
          </a:p>
        </p:txBody>
      </p:sp>
      <p:sp>
        <p:nvSpPr>
          <p:cNvPr id="7" name="Content Placeholder 6">
            <a:extLst>
              <a:ext uri="{FF2B5EF4-FFF2-40B4-BE49-F238E27FC236}">
                <a16:creationId xmlns:a16="http://schemas.microsoft.com/office/drawing/2014/main" id="{C40CC0EA-3355-A248-A276-093A359B3ED6}"/>
              </a:ext>
            </a:extLst>
          </p:cNvPr>
          <p:cNvSpPr>
            <a:spLocks noGrp="1"/>
          </p:cNvSpPr>
          <p:nvPr>
            <p:ph sz="quarter" idx="4"/>
          </p:nvPr>
        </p:nvSpPr>
        <p:spPr>
          <a:xfrm>
            <a:off x="6130451" y="1699627"/>
            <a:ext cx="5183188" cy="4020360"/>
          </a:xfrm>
        </p:spPr>
        <p:txBody>
          <a:bodyPr>
            <a:normAutofit fontScale="92500" lnSpcReduction="10000"/>
          </a:bodyPr>
          <a:lstStyle/>
          <a:p>
            <a:r>
              <a:rPr lang="en-US" dirty="0"/>
              <a:t>The coach resorted to communicating with Team more through phoning and on WhatsApp platform.</a:t>
            </a:r>
          </a:p>
          <a:p>
            <a:r>
              <a:rPr lang="en-US" dirty="0"/>
              <a:t>At times Facility Team working while 3 when SIC is tied up and only share with her their progress.</a:t>
            </a:r>
          </a:p>
          <a:p>
            <a:r>
              <a:rPr lang="en-US" dirty="0"/>
              <a:t>No solution as yet.</a:t>
            </a:r>
          </a:p>
          <a:p>
            <a:r>
              <a:rPr lang="en-US" dirty="0"/>
              <a:t>Team referring their questions to Liberty who is very helpful.</a:t>
            </a:r>
          </a:p>
          <a:p>
            <a:endParaRPr lang="en-US" dirty="0"/>
          </a:p>
          <a:p>
            <a:endParaRPr lang="en-US" dirty="0"/>
          </a:p>
        </p:txBody>
      </p:sp>
      <p:sp>
        <p:nvSpPr>
          <p:cNvPr id="3" name="Slide Number Placeholder 2"/>
          <p:cNvSpPr>
            <a:spLocks noGrp="1"/>
          </p:cNvSpPr>
          <p:nvPr>
            <p:ph type="sldNum" sz="quarter" idx="12"/>
          </p:nvPr>
        </p:nvSpPr>
        <p:spPr/>
        <p:txBody>
          <a:bodyPr/>
          <a:lstStyle/>
          <a:p>
            <a:fld id="{FB2A763F-E5B9-436E-BBED-1AE01C6D1512}" type="slidenum">
              <a:rPr lang="en-US" smtClean="0"/>
              <a:pPr/>
              <a:t>45</a:t>
            </a:fld>
            <a:endParaRPr lang="en-US"/>
          </a:p>
        </p:txBody>
      </p:sp>
      <p:sp>
        <p:nvSpPr>
          <p:cNvPr id="8" name="TextBox 7">
            <a:extLst>
              <a:ext uri="{FF2B5EF4-FFF2-40B4-BE49-F238E27FC236}">
                <a16:creationId xmlns:a16="http://schemas.microsoft.com/office/drawing/2014/main" id="{629E1EE9-01C9-3D41-AA85-021E90DDA0D5}"/>
              </a:ext>
            </a:extLst>
          </p:cNvPr>
          <p:cNvSpPr txBox="1"/>
          <p:nvPr/>
        </p:nvSpPr>
        <p:spPr>
          <a:xfrm>
            <a:off x="2101246" y="153192"/>
            <a:ext cx="6527043" cy="369332"/>
          </a:xfrm>
          <a:prstGeom prst="rect">
            <a:avLst/>
          </a:prstGeom>
          <a:noFill/>
        </p:spPr>
        <p:txBody>
          <a:bodyPr wrap="none" rtlCol="0">
            <a:spAutoFit/>
          </a:bodyPr>
          <a:lstStyle/>
          <a:p>
            <a:r>
              <a:rPr lang="en-US" dirty="0">
                <a:solidFill>
                  <a:schemeClr val="accent2"/>
                </a:solidFill>
              </a:rPr>
              <a:t>Share challenges; What did the team do to address the challenges? </a:t>
            </a:r>
          </a:p>
        </p:txBody>
      </p:sp>
    </p:spTree>
    <p:extLst>
      <p:ext uri="{BB962C8B-B14F-4D97-AF65-F5344CB8AC3E}">
        <p14:creationId xmlns:p14="http://schemas.microsoft.com/office/powerpoint/2010/main" val="877912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1C29A-FD23-2749-AEC6-D32081712922}"/>
              </a:ext>
            </a:extLst>
          </p:cNvPr>
          <p:cNvSpPr>
            <a:spLocks noGrp="1"/>
          </p:cNvSpPr>
          <p:nvPr>
            <p:ph type="title"/>
          </p:nvPr>
        </p:nvSpPr>
        <p:spPr>
          <a:xfrm>
            <a:off x="838200" y="354392"/>
            <a:ext cx="10515600" cy="1325563"/>
          </a:xfrm>
        </p:spPr>
        <p:txBody>
          <a:bodyPr/>
          <a:lstStyle/>
          <a:p>
            <a:r>
              <a:rPr lang="en-US" dirty="0"/>
              <a:t>                </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Lessons Learned</a:t>
            </a:r>
          </a:p>
        </p:txBody>
      </p:sp>
      <p:sp>
        <p:nvSpPr>
          <p:cNvPr id="4" name="Text Placeholder 3">
            <a:extLst>
              <a:ext uri="{FF2B5EF4-FFF2-40B4-BE49-F238E27FC236}">
                <a16:creationId xmlns:a16="http://schemas.microsoft.com/office/drawing/2014/main" id="{9ECF623F-602C-C74A-9E4D-34661098A009}"/>
              </a:ext>
            </a:extLst>
          </p:cNvPr>
          <p:cNvSpPr>
            <a:spLocks noGrp="1"/>
          </p:cNvSpPr>
          <p:nvPr>
            <p:ph idx="1"/>
          </p:nvPr>
        </p:nvSpPr>
        <p:spPr/>
        <p:txBody>
          <a:bodyPr>
            <a:normAutofit lnSpcReduction="10000"/>
          </a:bodyPr>
          <a:lstStyle/>
          <a:p>
            <a:r>
              <a:rPr lang="en-US" dirty="0"/>
              <a:t>Correct and consistent documentation is a tool  that can lead to great improvement as shown by our data </a:t>
            </a:r>
          </a:p>
          <a:p>
            <a:r>
              <a:rPr lang="en-US" dirty="0"/>
              <a:t>If clients are managed according to guidelines and set standards we can achieve high viral suppression and it improves quality of care that we offer as a facility.</a:t>
            </a:r>
          </a:p>
          <a:p>
            <a:r>
              <a:rPr lang="en-US" dirty="0"/>
              <a:t>If clients are managed according to the </a:t>
            </a:r>
            <a:r>
              <a:rPr lang="en-US" dirty="0" err="1"/>
              <a:t>cohorting</a:t>
            </a:r>
            <a:r>
              <a:rPr lang="en-US" dirty="0"/>
              <a:t> system it’s a good change intervention that can lead to improvement rather than using a random selection approach.</a:t>
            </a:r>
          </a:p>
          <a:p>
            <a:r>
              <a:rPr lang="en-US" dirty="0"/>
              <a:t>Using a collaborative approach in the management of viral load is essential for improvement and it can then enhance quality of  patient care .</a:t>
            </a:r>
          </a:p>
          <a:p>
            <a:endParaRPr lang="en-US" dirty="0"/>
          </a:p>
        </p:txBody>
      </p:sp>
      <p:sp>
        <p:nvSpPr>
          <p:cNvPr id="3" name="Slide Number Placeholder 2"/>
          <p:cNvSpPr>
            <a:spLocks noGrp="1"/>
          </p:cNvSpPr>
          <p:nvPr>
            <p:ph type="sldNum" sz="quarter" idx="12"/>
          </p:nvPr>
        </p:nvSpPr>
        <p:spPr/>
        <p:txBody>
          <a:bodyPr/>
          <a:lstStyle/>
          <a:p>
            <a:fld id="{FB2A763F-E5B9-436E-BBED-1AE01C6D1512}" type="slidenum">
              <a:rPr lang="en-US" smtClean="0"/>
              <a:pPr/>
              <a:t>46</a:t>
            </a:fld>
            <a:endParaRPr lang="en-US"/>
          </a:p>
        </p:txBody>
      </p:sp>
    </p:spTree>
    <p:extLst>
      <p:ext uri="{BB962C8B-B14F-4D97-AF65-F5344CB8AC3E}">
        <p14:creationId xmlns:p14="http://schemas.microsoft.com/office/powerpoint/2010/main" val="23227034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C2C04-DA4D-B641-8A33-3975621EBD06}"/>
              </a:ext>
            </a:extLst>
          </p:cNvPr>
          <p:cNvSpPr>
            <a:spLocks noGrp="1"/>
          </p:cNvSpPr>
          <p:nvPr>
            <p:ph type="title"/>
          </p:nvPr>
        </p:nvSpPr>
        <p:spPr/>
        <p:txBody>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Way Forward…</a:t>
            </a:r>
          </a:p>
        </p:txBody>
      </p:sp>
      <p:sp>
        <p:nvSpPr>
          <p:cNvPr id="3" name="Content Placeholder 2">
            <a:extLst>
              <a:ext uri="{FF2B5EF4-FFF2-40B4-BE49-F238E27FC236}">
                <a16:creationId xmlns:a16="http://schemas.microsoft.com/office/drawing/2014/main" id="{B02F5DBB-4BAB-2F40-8E95-B2E857682C8B}"/>
              </a:ext>
            </a:extLst>
          </p:cNvPr>
          <p:cNvSpPr>
            <a:spLocks noGrp="1"/>
          </p:cNvSpPr>
          <p:nvPr>
            <p:ph idx="1"/>
          </p:nvPr>
        </p:nvSpPr>
        <p:spPr/>
        <p:txBody>
          <a:bodyPr>
            <a:normAutofit lnSpcReduction="10000"/>
          </a:bodyPr>
          <a:lstStyle/>
          <a:p>
            <a:r>
              <a:rPr lang="en-US" dirty="0"/>
              <a:t>To work tirelessly as a Team in avoiding missing eligible clients for VL annually for general population and every 6 months for PMTCT mothers.</a:t>
            </a:r>
          </a:p>
          <a:p>
            <a:r>
              <a:rPr lang="en-US" dirty="0"/>
              <a:t>Ensure drug prescription meets the VL bleeding month(making use of App diary)</a:t>
            </a:r>
          </a:p>
          <a:p>
            <a:r>
              <a:rPr lang="en-US" dirty="0"/>
              <a:t>To continue proper documentation of patients bled for VL and  results in VL bleeding register, patient green book, EAC register for high VL and patient OPD card.</a:t>
            </a:r>
          </a:p>
          <a:p>
            <a:r>
              <a:rPr lang="en-US" dirty="0"/>
              <a:t>Management of high VL must be as per algorithm, repeat VL after 3 months of good adherence for general populace and 1 month for PMTCT mothers.</a:t>
            </a:r>
          </a:p>
        </p:txBody>
      </p:sp>
      <p:sp>
        <p:nvSpPr>
          <p:cNvPr id="4" name="Slide Number Placeholder 3">
            <a:extLst>
              <a:ext uri="{FF2B5EF4-FFF2-40B4-BE49-F238E27FC236}">
                <a16:creationId xmlns:a16="http://schemas.microsoft.com/office/drawing/2014/main" id="{C7833569-3077-F94E-B738-4CF9015CFB24}"/>
              </a:ext>
            </a:extLst>
          </p:cNvPr>
          <p:cNvSpPr>
            <a:spLocks noGrp="1"/>
          </p:cNvSpPr>
          <p:nvPr>
            <p:ph type="sldNum" sz="quarter" idx="12"/>
          </p:nvPr>
        </p:nvSpPr>
        <p:spPr/>
        <p:txBody>
          <a:bodyPr/>
          <a:lstStyle/>
          <a:p>
            <a:fld id="{FB2A763F-E5B9-436E-BBED-1AE01C6D1512}" type="slidenum">
              <a:rPr lang="en-US" smtClean="0"/>
              <a:pPr/>
              <a:t>47</a:t>
            </a:fld>
            <a:endParaRPr lang="en-US"/>
          </a:p>
        </p:txBody>
      </p:sp>
    </p:spTree>
    <p:extLst>
      <p:ext uri="{BB962C8B-B14F-4D97-AF65-F5344CB8AC3E}">
        <p14:creationId xmlns:p14="http://schemas.microsoft.com/office/powerpoint/2010/main" val="37181755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345A-FD95-F64F-8817-96A880C4AE86}"/>
              </a:ext>
            </a:extLst>
          </p:cNvPr>
          <p:cNvSpPr>
            <a:spLocks noGrp="1"/>
          </p:cNvSpPr>
          <p:nvPr>
            <p:ph type="title"/>
          </p:nvPr>
        </p:nvSpPr>
        <p:spPr>
          <a:xfrm>
            <a:off x="1328651" y="310275"/>
            <a:ext cx="2949178" cy="593481"/>
          </a:xfrm>
        </p:spPr>
        <p:txBody>
          <a:bodyPr>
            <a:normAutofit/>
          </a:bodyPr>
          <a:lstStyle/>
          <a:p>
            <a:r>
              <a:rPr lang="en-US" sz="3600" dirty="0"/>
              <a:t>Action Plan</a:t>
            </a:r>
          </a:p>
        </p:txBody>
      </p:sp>
      <p:sp>
        <p:nvSpPr>
          <p:cNvPr id="5" name="Slide Number Placeholder 4"/>
          <p:cNvSpPr>
            <a:spLocks noGrp="1"/>
          </p:cNvSpPr>
          <p:nvPr>
            <p:ph type="sldNum" sz="quarter" idx="12"/>
          </p:nvPr>
        </p:nvSpPr>
        <p:spPr/>
        <p:txBody>
          <a:bodyPr/>
          <a:lstStyle/>
          <a:p>
            <a:fld id="{FB2A763F-E5B9-436E-BBED-1AE01C6D1512}" type="slidenum">
              <a:rPr lang="en-US" smtClean="0"/>
              <a:pPr/>
              <a:t>48</a:t>
            </a:fld>
            <a:endParaRPr lang="en-US"/>
          </a:p>
        </p:txBody>
      </p:sp>
      <p:sp>
        <p:nvSpPr>
          <p:cNvPr id="4" name="TextBox 3">
            <a:extLst>
              <a:ext uri="{FF2B5EF4-FFF2-40B4-BE49-F238E27FC236}">
                <a16:creationId xmlns:a16="http://schemas.microsoft.com/office/drawing/2014/main" id="{D7F01F00-E965-C842-927A-88A89CD3A236}"/>
              </a:ext>
            </a:extLst>
          </p:cNvPr>
          <p:cNvSpPr txBox="1"/>
          <p:nvPr/>
        </p:nvSpPr>
        <p:spPr>
          <a:xfrm>
            <a:off x="2032000" y="6169580"/>
            <a:ext cx="7368940" cy="369332"/>
          </a:xfrm>
          <a:prstGeom prst="rect">
            <a:avLst/>
          </a:prstGeom>
          <a:noFill/>
        </p:spPr>
        <p:txBody>
          <a:bodyPr wrap="none" rtlCol="0">
            <a:spAutoFit/>
          </a:bodyPr>
          <a:lstStyle/>
          <a:p>
            <a:r>
              <a:rPr lang="en-US" dirty="0">
                <a:solidFill>
                  <a:schemeClr val="accent2"/>
                </a:solidFill>
              </a:rPr>
              <a:t>Action Plan – Create / update the action plan following each learning session</a:t>
            </a:r>
          </a:p>
        </p:txBody>
      </p:sp>
      <p:graphicFrame>
        <p:nvGraphicFramePr>
          <p:cNvPr id="6" name="Table 5">
            <a:extLst>
              <a:ext uri="{FF2B5EF4-FFF2-40B4-BE49-F238E27FC236}">
                <a16:creationId xmlns:a16="http://schemas.microsoft.com/office/drawing/2014/main" id="{551D9CD7-CC9A-3941-9E3F-FFFC725DA189}"/>
              </a:ext>
            </a:extLst>
          </p:cNvPr>
          <p:cNvGraphicFramePr>
            <a:graphicFrameLocks noGrp="1"/>
          </p:cNvGraphicFramePr>
          <p:nvPr/>
        </p:nvGraphicFramePr>
        <p:xfrm>
          <a:off x="2032000" y="1203960"/>
          <a:ext cx="8128000" cy="445008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4271346992"/>
                    </a:ext>
                  </a:extLst>
                </a:gridCol>
                <a:gridCol w="2032000">
                  <a:extLst>
                    <a:ext uri="{9D8B030D-6E8A-4147-A177-3AD203B41FA5}">
                      <a16:colId xmlns:a16="http://schemas.microsoft.com/office/drawing/2014/main" val="1583005794"/>
                    </a:ext>
                  </a:extLst>
                </a:gridCol>
                <a:gridCol w="2032000">
                  <a:extLst>
                    <a:ext uri="{9D8B030D-6E8A-4147-A177-3AD203B41FA5}">
                      <a16:colId xmlns:a16="http://schemas.microsoft.com/office/drawing/2014/main" val="3421296433"/>
                    </a:ext>
                  </a:extLst>
                </a:gridCol>
                <a:gridCol w="2032000">
                  <a:extLst>
                    <a:ext uri="{9D8B030D-6E8A-4147-A177-3AD203B41FA5}">
                      <a16:colId xmlns:a16="http://schemas.microsoft.com/office/drawing/2014/main" val="1274915215"/>
                    </a:ext>
                  </a:extLst>
                </a:gridCol>
              </a:tblGrid>
              <a:tr h="370840">
                <a:tc>
                  <a:txBody>
                    <a:bodyPr/>
                    <a:lstStyle/>
                    <a:p>
                      <a:pPr algn="ctr"/>
                      <a:r>
                        <a:rPr lang="en-US" dirty="0"/>
                        <a:t>TOPIC/GOALS</a:t>
                      </a:r>
                    </a:p>
                  </a:txBody>
                  <a:tcPr/>
                </a:tc>
                <a:tc>
                  <a:txBody>
                    <a:bodyPr/>
                    <a:lstStyle/>
                    <a:p>
                      <a:pPr algn="ctr"/>
                      <a:r>
                        <a:rPr lang="en-US" dirty="0"/>
                        <a:t>ACTION ITEM</a:t>
                      </a:r>
                    </a:p>
                  </a:txBody>
                  <a:tcPr/>
                </a:tc>
                <a:tc>
                  <a:txBody>
                    <a:bodyPr/>
                    <a:lstStyle/>
                    <a:p>
                      <a:pPr algn="ctr"/>
                      <a:r>
                        <a:rPr lang="en-US" dirty="0"/>
                        <a:t>BY WHOM?</a:t>
                      </a:r>
                    </a:p>
                  </a:txBody>
                  <a:tcPr/>
                </a:tc>
                <a:tc>
                  <a:txBody>
                    <a:bodyPr/>
                    <a:lstStyle/>
                    <a:p>
                      <a:pPr algn="ctr"/>
                      <a:r>
                        <a:rPr lang="en-US" dirty="0"/>
                        <a:t>BY WHEN?</a:t>
                      </a:r>
                    </a:p>
                  </a:txBody>
                  <a:tcPr/>
                </a:tc>
                <a:extLst>
                  <a:ext uri="{0D108BD9-81ED-4DB2-BD59-A6C34878D82A}">
                    <a16:rowId xmlns:a16="http://schemas.microsoft.com/office/drawing/2014/main" val="64813596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20124519"/>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29123242"/>
                  </a:ext>
                </a:extLst>
              </a:tr>
              <a:tr h="37084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92216181"/>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598114802"/>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4883922"/>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886475832"/>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476659042"/>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966796088"/>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298356869"/>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924143880"/>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581074459"/>
                  </a:ext>
                </a:extLst>
              </a:tr>
            </a:tbl>
          </a:graphicData>
        </a:graphic>
      </p:graphicFrame>
    </p:spTree>
    <p:extLst>
      <p:ext uri="{BB962C8B-B14F-4D97-AF65-F5344CB8AC3E}">
        <p14:creationId xmlns:p14="http://schemas.microsoft.com/office/powerpoint/2010/main" val="1370447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905000" y="261258"/>
            <a:ext cx="8377238" cy="635452"/>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eaLnBrk="1" hangingPunct="1">
              <a:spcBef>
                <a:spcPct val="0"/>
              </a:spcBef>
              <a:buClrTx/>
              <a:buFontTx/>
              <a:buNone/>
              <a:defRPr/>
            </a:pPr>
            <a:r>
              <a:rPr lang="en-US" altLang="en-US" sz="3600" dirty="0"/>
              <a:t>Project Deliverables</a:t>
            </a:r>
          </a:p>
        </p:txBody>
      </p:sp>
      <p:sp>
        <p:nvSpPr>
          <p:cNvPr id="7171" name="AutoShape 3"/>
          <p:cNvSpPr>
            <a:spLocks noChangeArrowheads="1"/>
          </p:cNvSpPr>
          <p:nvPr/>
        </p:nvSpPr>
        <p:spPr bwMode="auto">
          <a:xfrm>
            <a:off x="1498146" y="1164188"/>
            <a:ext cx="3041197" cy="493085"/>
          </a:xfrm>
          <a:prstGeom prst="homePlate">
            <a:avLst>
              <a:gd name="adj" fmla="val 164257"/>
            </a:avLst>
          </a:prstGeom>
          <a:solidFill>
            <a:schemeClr val="tx1"/>
          </a:solidFill>
          <a:ln w="9525">
            <a:solidFill>
              <a:schemeClr val="accent2"/>
            </a:solidFill>
            <a:miter lim="800000"/>
            <a:headEnd/>
            <a:tailEnd/>
          </a:ln>
          <a:effectLst/>
        </p:spPr>
        <p:txBody>
          <a:bodyPr wrap="square"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a:lnSpc>
                <a:spcPct val="100000"/>
              </a:lnSpc>
              <a:spcBef>
                <a:spcPct val="0"/>
              </a:spcBef>
              <a:buClrTx/>
              <a:buFontTx/>
              <a:buNone/>
              <a:defRPr/>
            </a:pPr>
            <a:r>
              <a:rPr lang="en-US" altLang="en-US" sz="1400" i="1" dirty="0">
                <a:solidFill>
                  <a:schemeClr val="bg1"/>
                </a:solidFill>
              </a:rPr>
              <a:t>On-Site / Session 1</a:t>
            </a:r>
          </a:p>
          <a:p>
            <a:pPr algn="ctr">
              <a:lnSpc>
                <a:spcPct val="100000"/>
              </a:lnSpc>
              <a:spcBef>
                <a:spcPct val="0"/>
              </a:spcBef>
              <a:buClrTx/>
              <a:buFontTx/>
              <a:buNone/>
              <a:defRPr/>
            </a:pPr>
            <a:r>
              <a:rPr lang="en-US" altLang="en-US" sz="1200" i="1" dirty="0">
                <a:solidFill>
                  <a:schemeClr val="bg1"/>
                </a:solidFill>
              </a:rPr>
              <a:t>DEFINE / MEASURE / ANALYZE </a:t>
            </a:r>
          </a:p>
        </p:txBody>
      </p:sp>
      <p:sp>
        <p:nvSpPr>
          <p:cNvPr id="7172" name="Rectangle 4"/>
          <p:cNvSpPr>
            <a:spLocks noChangeArrowheads="1"/>
          </p:cNvSpPr>
          <p:nvPr/>
        </p:nvSpPr>
        <p:spPr bwMode="auto">
          <a:xfrm>
            <a:off x="1502230" y="1828801"/>
            <a:ext cx="3037113" cy="386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177800" indent="-177800" eaLnBrk="0" hangingPunct="0">
              <a:lnSpc>
                <a:spcPct val="90000"/>
              </a:lnSpc>
              <a:spcBef>
                <a:spcPct val="40000"/>
              </a:spcBef>
              <a:buClr>
                <a:schemeClr val="accent1"/>
              </a:buClr>
              <a:buChar char="•"/>
              <a:defRPr sz="3200" b="1">
                <a:solidFill>
                  <a:schemeClr val="tx1"/>
                </a:solidFill>
                <a:latin typeface="Arial" charset="0"/>
              </a:defRPr>
            </a:lvl1pPr>
            <a:lvl2pPr marL="520700" indent="-22860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nSpc>
                <a:spcPct val="110000"/>
              </a:lnSpc>
              <a:spcBef>
                <a:spcPct val="0"/>
              </a:spcBef>
              <a:buClrTx/>
              <a:buSzPct val="75000"/>
              <a:buFont typeface="Wingdings" charset="2"/>
              <a:buChar char="q"/>
              <a:defRPr/>
            </a:pPr>
            <a:r>
              <a:rPr lang="en-US" altLang="en-US" sz="1600" b="0" dirty="0"/>
              <a:t>Identify Stakeholders</a:t>
            </a:r>
          </a:p>
          <a:p>
            <a:pPr>
              <a:lnSpc>
                <a:spcPct val="110000"/>
              </a:lnSpc>
              <a:spcBef>
                <a:spcPct val="0"/>
              </a:spcBef>
              <a:buClrTx/>
              <a:buSzPct val="75000"/>
              <a:buFont typeface="Wingdings" charset="2"/>
              <a:buChar char="q"/>
              <a:defRPr/>
            </a:pPr>
            <a:r>
              <a:rPr lang="en-US" altLang="en-US" sz="1600" b="0" dirty="0"/>
              <a:t>Team Formation </a:t>
            </a:r>
          </a:p>
          <a:p>
            <a:pPr>
              <a:lnSpc>
                <a:spcPct val="110000"/>
              </a:lnSpc>
              <a:spcBef>
                <a:spcPct val="0"/>
              </a:spcBef>
              <a:buClrTx/>
              <a:buSzPct val="75000"/>
              <a:buFont typeface="Wingdings" charset="2"/>
              <a:buChar char="q"/>
              <a:defRPr/>
            </a:pPr>
            <a:r>
              <a:rPr lang="en-US" altLang="en-US" sz="1600" b="0" dirty="0"/>
              <a:t>Map the Process (Current)</a:t>
            </a:r>
          </a:p>
          <a:p>
            <a:pPr>
              <a:lnSpc>
                <a:spcPct val="110000"/>
              </a:lnSpc>
              <a:spcBef>
                <a:spcPct val="0"/>
              </a:spcBef>
              <a:buClrTx/>
              <a:buSzPct val="75000"/>
              <a:buFont typeface="Wingdings" charset="2"/>
              <a:buChar char="q"/>
              <a:defRPr/>
            </a:pPr>
            <a:r>
              <a:rPr lang="en-US" altLang="en-US" sz="1600" b="0" dirty="0"/>
              <a:t>ID / Prioritize Opportunities</a:t>
            </a:r>
          </a:p>
          <a:p>
            <a:pPr marL="177800" lvl="1" indent="-177800">
              <a:lnSpc>
                <a:spcPct val="110000"/>
              </a:lnSpc>
              <a:spcBef>
                <a:spcPct val="0"/>
              </a:spcBef>
              <a:buClrTx/>
              <a:buSzPct val="75000"/>
              <a:buFont typeface="Wingdings" charset="2"/>
              <a:buChar char="q"/>
              <a:defRPr/>
            </a:pPr>
            <a:r>
              <a:rPr lang="en-US" sz="1600" dirty="0"/>
              <a:t>Project Outline</a:t>
            </a:r>
          </a:p>
          <a:p>
            <a:pPr>
              <a:lnSpc>
                <a:spcPct val="110000"/>
              </a:lnSpc>
              <a:spcBef>
                <a:spcPct val="0"/>
              </a:spcBef>
              <a:buClrTx/>
              <a:buSzPct val="75000"/>
              <a:buFont typeface="Wingdings" charset="2"/>
              <a:buChar char="q"/>
              <a:defRPr/>
            </a:pPr>
            <a:r>
              <a:rPr lang="en-US" altLang="en-US" sz="1600" b="0" dirty="0"/>
              <a:t>Baseline Metrics - Data Collection Tool/Plan</a:t>
            </a:r>
          </a:p>
          <a:p>
            <a:pPr>
              <a:lnSpc>
                <a:spcPct val="110000"/>
              </a:lnSpc>
              <a:spcBef>
                <a:spcPct val="0"/>
              </a:spcBef>
              <a:buClrTx/>
              <a:buSzPct val="75000"/>
              <a:buFont typeface="Wingdings" charset="2"/>
              <a:buChar char="q"/>
              <a:defRPr/>
            </a:pPr>
            <a:r>
              <a:rPr lang="en-US" altLang="en-US" sz="1600" b="0" dirty="0"/>
              <a:t>Action Plan</a:t>
            </a:r>
          </a:p>
          <a:p>
            <a:pPr>
              <a:lnSpc>
                <a:spcPct val="110000"/>
              </a:lnSpc>
              <a:spcBef>
                <a:spcPct val="0"/>
              </a:spcBef>
              <a:buClrTx/>
              <a:buSzPct val="75000"/>
              <a:buFont typeface="Wingdings" charset="2"/>
              <a:buChar char="q"/>
              <a:defRPr/>
            </a:pPr>
            <a:r>
              <a:rPr lang="en-US" altLang="en-US" sz="1600" b="0" dirty="0"/>
              <a:t>Elevator Speech</a:t>
            </a:r>
          </a:p>
          <a:p>
            <a:pPr>
              <a:lnSpc>
                <a:spcPct val="110000"/>
              </a:lnSpc>
              <a:spcBef>
                <a:spcPct val="0"/>
              </a:spcBef>
              <a:buClrTx/>
              <a:buSzPct val="75000"/>
              <a:buFont typeface="Wingdings" charset="2"/>
              <a:buChar char="q"/>
              <a:defRPr/>
            </a:pPr>
            <a:r>
              <a:rPr lang="en-US" altLang="en-US" sz="1600" b="0" dirty="0"/>
              <a:t>VOC Information</a:t>
            </a:r>
          </a:p>
          <a:p>
            <a:pPr>
              <a:lnSpc>
                <a:spcPct val="110000"/>
              </a:lnSpc>
              <a:spcBef>
                <a:spcPct val="0"/>
              </a:spcBef>
              <a:buClrTx/>
              <a:buSzPct val="75000"/>
              <a:buFont typeface="Wingdings" charset="2"/>
              <a:buChar char="q"/>
              <a:defRPr/>
            </a:pPr>
            <a:r>
              <a:rPr lang="en-US" altLang="en-US" sz="1600" b="0" dirty="0"/>
              <a:t>Root Cause Analysis</a:t>
            </a:r>
          </a:p>
          <a:p>
            <a:pPr>
              <a:lnSpc>
                <a:spcPct val="110000"/>
              </a:lnSpc>
              <a:spcBef>
                <a:spcPct val="0"/>
              </a:spcBef>
              <a:buClrTx/>
              <a:buSzPct val="75000"/>
              <a:buFont typeface="Wingdings" charset="2"/>
              <a:buChar char="q"/>
              <a:defRPr/>
            </a:pPr>
            <a:r>
              <a:rPr lang="en-US" altLang="en-US" sz="1600" b="0" dirty="0"/>
              <a:t>1 Rapid/Small Test of Change (PDSA)</a:t>
            </a:r>
          </a:p>
          <a:p>
            <a:pPr>
              <a:lnSpc>
                <a:spcPct val="110000"/>
              </a:lnSpc>
              <a:spcBef>
                <a:spcPct val="0"/>
              </a:spcBef>
              <a:buClrTx/>
              <a:buSzPct val="75000"/>
              <a:buFont typeface="Wingdings" charset="2"/>
              <a:buChar char="q"/>
              <a:defRPr/>
            </a:pPr>
            <a:r>
              <a:rPr lang="en-US" altLang="en-US" sz="1600" b="0" dirty="0"/>
              <a:t>Presentation</a:t>
            </a:r>
          </a:p>
        </p:txBody>
      </p:sp>
      <p:sp>
        <p:nvSpPr>
          <p:cNvPr id="7173" name="Line 5"/>
          <p:cNvSpPr>
            <a:spLocks noChangeShapeType="1"/>
          </p:cNvSpPr>
          <p:nvPr/>
        </p:nvSpPr>
        <p:spPr bwMode="auto">
          <a:xfrm>
            <a:off x="4648202" y="1774825"/>
            <a:ext cx="38100" cy="417331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7174" name="Text Box 6"/>
          <p:cNvSpPr txBox="1">
            <a:spLocks noChangeArrowheads="1"/>
          </p:cNvSpPr>
          <p:nvPr/>
        </p:nvSpPr>
        <p:spPr bwMode="auto">
          <a:xfrm>
            <a:off x="1828800" y="5880100"/>
            <a:ext cx="1092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nSpc>
                <a:spcPct val="100000"/>
              </a:lnSpc>
              <a:spcBef>
                <a:spcPct val="0"/>
              </a:spcBef>
              <a:buClrTx/>
              <a:buFontTx/>
              <a:buNone/>
              <a:defRPr/>
            </a:pPr>
            <a:r>
              <a:rPr lang="en-US" altLang="en-US" sz="900" b="0"/>
              <a:t>Project Champion</a:t>
            </a:r>
          </a:p>
        </p:txBody>
      </p:sp>
      <p:sp>
        <p:nvSpPr>
          <p:cNvPr id="7175" name="Line 7"/>
          <p:cNvSpPr>
            <a:spLocks noChangeShapeType="1"/>
          </p:cNvSpPr>
          <p:nvPr/>
        </p:nvSpPr>
        <p:spPr bwMode="auto">
          <a:xfrm>
            <a:off x="7795986" y="1756955"/>
            <a:ext cx="1812" cy="419118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7176" name="Rectangle 8"/>
          <p:cNvSpPr>
            <a:spLocks noChangeArrowheads="1"/>
          </p:cNvSpPr>
          <p:nvPr/>
        </p:nvSpPr>
        <p:spPr bwMode="auto">
          <a:xfrm>
            <a:off x="4902200" y="1841500"/>
            <a:ext cx="2679700" cy="440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marL="177800" indent="-177800" eaLnBrk="0" hangingPunct="0">
              <a:lnSpc>
                <a:spcPct val="90000"/>
              </a:lnSpc>
              <a:spcBef>
                <a:spcPct val="40000"/>
              </a:spcBef>
              <a:buClr>
                <a:schemeClr val="accent1"/>
              </a:buClr>
              <a:buChar char="•"/>
              <a:tabLst>
                <a:tab pos="228600" algn="l"/>
              </a:tabLst>
              <a:defRPr sz="3200" b="1">
                <a:solidFill>
                  <a:schemeClr val="tx1"/>
                </a:solidFill>
                <a:latin typeface="Arial" charset="0"/>
              </a:defRPr>
            </a:lvl1pPr>
            <a:lvl2pPr marL="685800" indent="-228600" eaLnBrk="0" hangingPunct="0">
              <a:lnSpc>
                <a:spcPct val="90000"/>
              </a:lnSpc>
              <a:spcBef>
                <a:spcPct val="10000"/>
              </a:spcBef>
              <a:buClr>
                <a:schemeClr val="accent1"/>
              </a:buClr>
              <a:buChar char="•"/>
              <a:tabLst>
                <a:tab pos="228600" algn="l"/>
              </a:tabLst>
              <a:defRPr sz="2800">
                <a:solidFill>
                  <a:schemeClr val="tx1"/>
                </a:solidFill>
                <a:latin typeface="Arial" charset="0"/>
              </a:defRPr>
            </a:lvl2pPr>
            <a:lvl3pPr marL="1143000" indent="-228600" eaLnBrk="0" hangingPunct="0">
              <a:lnSpc>
                <a:spcPct val="90000"/>
              </a:lnSpc>
              <a:spcBef>
                <a:spcPct val="10000"/>
              </a:spcBef>
              <a:buClr>
                <a:schemeClr val="accent1"/>
              </a:buClr>
              <a:buChar char="•"/>
              <a:tabLst>
                <a:tab pos="228600" algn="l"/>
              </a:tabLst>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tabLst>
                <a:tab pos="228600" algn="l"/>
              </a:tabLst>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tabLst>
                <a:tab pos="228600" algn="l"/>
              </a:tabLst>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9pPr>
          </a:lstStyle>
          <a:p>
            <a:pPr marL="177800" lvl="1" indent="-177800">
              <a:lnSpc>
                <a:spcPct val="110000"/>
              </a:lnSpc>
              <a:spcBef>
                <a:spcPct val="0"/>
              </a:spcBef>
              <a:buClrTx/>
              <a:buSzPct val="75000"/>
              <a:buFont typeface="Wingdings" charset="2"/>
              <a:buChar char="q"/>
              <a:defRPr/>
            </a:pPr>
            <a:r>
              <a:rPr lang="en-US" altLang="en-US" sz="1600" dirty="0"/>
              <a:t>Update Project Outline, if necessary</a:t>
            </a:r>
          </a:p>
          <a:p>
            <a:pPr>
              <a:lnSpc>
                <a:spcPct val="110000"/>
              </a:lnSpc>
              <a:spcBef>
                <a:spcPct val="0"/>
              </a:spcBef>
              <a:buClrTx/>
              <a:buSzPct val="75000"/>
              <a:buFont typeface="Wingdings" charset="2"/>
              <a:buChar char="q"/>
              <a:defRPr/>
            </a:pPr>
            <a:r>
              <a:rPr lang="en-US" altLang="en-US" sz="1600" b="0" dirty="0"/>
              <a:t>1 5S Exercise</a:t>
            </a:r>
          </a:p>
          <a:p>
            <a:pPr>
              <a:lnSpc>
                <a:spcPct val="110000"/>
              </a:lnSpc>
              <a:spcBef>
                <a:spcPct val="0"/>
              </a:spcBef>
              <a:buClrTx/>
              <a:buSzPct val="75000"/>
              <a:buFont typeface="Wingdings" charset="2"/>
              <a:buChar char="q"/>
              <a:defRPr/>
            </a:pPr>
            <a:r>
              <a:rPr lang="en-US" altLang="en-US" sz="1600" b="0" dirty="0"/>
              <a:t>1 Visual Management Application</a:t>
            </a:r>
          </a:p>
          <a:p>
            <a:pPr>
              <a:lnSpc>
                <a:spcPct val="110000"/>
              </a:lnSpc>
              <a:spcBef>
                <a:spcPct val="0"/>
              </a:spcBef>
              <a:buSzPct val="75000"/>
              <a:buFont typeface="Wingdings" charset="2"/>
              <a:buChar char="q"/>
              <a:defRPr/>
            </a:pPr>
            <a:r>
              <a:rPr lang="en-US" altLang="en-US" sz="1600" b="0" dirty="0"/>
              <a:t>2 or more Tests of Change (PDSA)</a:t>
            </a:r>
          </a:p>
          <a:p>
            <a:pPr>
              <a:lnSpc>
                <a:spcPct val="110000"/>
              </a:lnSpc>
              <a:spcBef>
                <a:spcPct val="0"/>
              </a:spcBef>
              <a:buSzPct val="75000"/>
              <a:buFont typeface="Wingdings" charset="2"/>
              <a:buChar char="q"/>
              <a:defRPr/>
            </a:pPr>
            <a:r>
              <a:rPr lang="en-US" altLang="en-US" sz="1600" b="0" dirty="0"/>
              <a:t>Select and Implement Change</a:t>
            </a:r>
          </a:p>
          <a:p>
            <a:pPr>
              <a:lnSpc>
                <a:spcPct val="110000"/>
              </a:lnSpc>
              <a:spcBef>
                <a:spcPct val="0"/>
              </a:spcBef>
              <a:buSzPct val="75000"/>
              <a:buFont typeface="Wingdings" charset="2"/>
              <a:buChar char="q"/>
              <a:defRPr/>
            </a:pPr>
            <a:r>
              <a:rPr lang="en-US" altLang="en-US" sz="1600" b="0" dirty="0"/>
              <a:t>Modify Solution(s) where necessary by additional Test of Change (PDSA)</a:t>
            </a:r>
          </a:p>
          <a:p>
            <a:pPr>
              <a:lnSpc>
                <a:spcPct val="110000"/>
              </a:lnSpc>
              <a:spcBef>
                <a:spcPct val="0"/>
              </a:spcBef>
              <a:buClrTx/>
              <a:buSzPct val="75000"/>
              <a:buFont typeface="Wingdings" charset="2"/>
              <a:buChar char="q"/>
              <a:defRPr/>
            </a:pPr>
            <a:r>
              <a:rPr lang="en-US" altLang="en-US" sz="1600" b="0" dirty="0"/>
              <a:t>Create Future State Map</a:t>
            </a:r>
          </a:p>
          <a:p>
            <a:pPr>
              <a:lnSpc>
                <a:spcPct val="110000"/>
              </a:lnSpc>
              <a:spcBef>
                <a:spcPct val="0"/>
              </a:spcBef>
              <a:buClrTx/>
              <a:buSzPct val="75000"/>
              <a:buFont typeface="Wingdings" charset="2"/>
              <a:buChar char="q"/>
              <a:defRPr/>
            </a:pPr>
            <a:r>
              <a:rPr lang="en-US" altLang="en-US" sz="1600" b="0" dirty="0"/>
              <a:t>Standard Work</a:t>
            </a:r>
          </a:p>
          <a:p>
            <a:pPr>
              <a:lnSpc>
                <a:spcPct val="110000"/>
              </a:lnSpc>
              <a:spcBef>
                <a:spcPct val="0"/>
              </a:spcBef>
              <a:buClrTx/>
              <a:buSzPct val="75000"/>
              <a:buFont typeface="Wingdings" charset="2"/>
              <a:buChar char="q"/>
              <a:defRPr/>
            </a:pPr>
            <a:r>
              <a:rPr lang="en-US" altLang="en-US" sz="1600" b="0" dirty="0"/>
              <a:t>Presentation</a:t>
            </a:r>
          </a:p>
          <a:p>
            <a:pPr>
              <a:lnSpc>
                <a:spcPct val="110000"/>
              </a:lnSpc>
              <a:spcBef>
                <a:spcPct val="0"/>
              </a:spcBef>
              <a:buClrTx/>
              <a:buSzPct val="75000"/>
              <a:buFont typeface="Wingdings" charset="2"/>
              <a:buChar char="q"/>
              <a:defRPr/>
            </a:pPr>
            <a:endParaRPr lang="en-US" altLang="en-US" sz="1600" b="0" dirty="0"/>
          </a:p>
        </p:txBody>
      </p:sp>
      <p:sp>
        <p:nvSpPr>
          <p:cNvPr id="7177" name="Rectangle 9"/>
          <p:cNvSpPr>
            <a:spLocks noChangeArrowheads="1"/>
          </p:cNvSpPr>
          <p:nvPr/>
        </p:nvSpPr>
        <p:spPr bwMode="auto">
          <a:xfrm>
            <a:off x="8011885" y="1828801"/>
            <a:ext cx="2605313" cy="305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177800" indent="-177800" eaLnBrk="0" hangingPunct="0">
              <a:lnSpc>
                <a:spcPct val="90000"/>
              </a:lnSpc>
              <a:spcBef>
                <a:spcPct val="40000"/>
              </a:spcBef>
              <a:buClr>
                <a:schemeClr val="accent1"/>
              </a:buClr>
              <a:buChar char="•"/>
              <a:tabLst>
                <a:tab pos="177800" algn="l"/>
              </a:tabLst>
              <a:defRPr sz="3200" b="1">
                <a:solidFill>
                  <a:schemeClr val="tx1"/>
                </a:solidFill>
                <a:latin typeface="Arial" charset="0"/>
              </a:defRPr>
            </a:lvl1pPr>
            <a:lvl2pPr marL="742950" indent="-285750" eaLnBrk="0" hangingPunct="0">
              <a:lnSpc>
                <a:spcPct val="90000"/>
              </a:lnSpc>
              <a:spcBef>
                <a:spcPct val="10000"/>
              </a:spcBef>
              <a:buClr>
                <a:schemeClr val="accent1"/>
              </a:buClr>
              <a:buChar char="•"/>
              <a:tabLst>
                <a:tab pos="177800" algn="l"/>
              </a:tabLst>
              <a:defRPr sz="2800">
                <a:solidFill>
                  <a:schemeClr val="tx1"/>
                </a:solidFill>
                <a:latin typeface="Arial" charset="0"/>
              </a:defRPr>
            </a:lvl2pPr>
            <a:lvl3pPr marL="1143000" indent="-228600" eaLnBrk="0" hangingPunct="0">
              <a:lnSpc>
                <a:spcPct val="90000"/>
              </a:lnSpc>
              <a:spcBef>
                <a:spcPct val="10000"/>
              </a:spcBef>
              <a:buClr>
                <a:schemeClr val="accent1"/>
              </a:buClr>
              <a:buChar char="•"/>
              <a:tabLst>
                <a:tab pos="177800" algn="l"/>
              </a:tabLst>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tabLst>
                <a:tab pos="177800" algn="l"/>
              </a:tabLst>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tabLst>
                <a:tab pos="177800" algn="l"/>
              </a:tabLst>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tabLst>
                <a:tab pos="177800" algn="l"/>
              </a:tabLst>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tabLst>
                <a:tab pos="177800" algn="l"/>
              </a:tabLst>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tabLst>
                <a:tab pos="177800" algn="l"/>
              </a:tabLst>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tabLst>
                <a:tab pos="177800" algn="l"/>
              </a:tabLst>
              <a:defRPr sz="2800">
                <a:solidFill>
                  <a:schemeClr val="tx1"/>
                </a:solidFill>
                <a:latin typeface="Arial" charset="0"/>
              </a:defRPr>
            </a:lvl9pPr>
          </a:lstStyle>
          <a:p>
            <a:pPr>
              <a:lnSpc>
                <a:spcPct val="110000"/>
              </a:lnSpc>
              <a:spcBef>
                <a:spcPct val="0"/>
              </a:spcBef>
              <a:buClrTx/>
              <a:buSzPct val="75000"/>
              <a:buFont typeface="Wingdings" charset="2"/>
              <a:buChar char="q"/>
              <a:defRPr/>
            </a:pPr>
            <a:r>
              <a:rPr lang="en-US" altLang="en-US" sz="1600" b="0" dirty="0"/>
              <a:t>Update Project Outline, if necessary</a:t>
            </a:r>
          </a:p>
          <a:p>
            <a:pPr>
              <a:lnSpc>
                <a:spcPct val="110000"/>
              </a:lnSpc>
              <a:spcBef>
                <a:spcPct val="0"/>
              </a:spcBef>
              <a:buClrTx/>
              <a:buSzPct val="75000"/>
              <a:buFont typeface="Wingdings" charset="2"/>
              <a:buChar char="q"/>
              <a:defRPr/>
            </a:pPr>
            <a:r>
              <a:rPr lang="en-US" altLang="en-US" sz="1600" b="0" dirty="0"/>
              <a:t>Validate Solution(s) / Interventions</a:t>
            </a:r>
          </a:p>
          <a:p>
            <a:pPr>
              <a:lnSpc>
                <a:spcPct val="110000"/>
              </a:lnSpc>
              <a:spcBef>
                <a:spcPct val="0"/>
              </a:spcBef>
              <a:buClrTx/>
              <a:buSzPct val="75000"/>
              <a:buFont typeface="Wingdings" charset="2"/>
              <a:buChar char="q"/>
              <a:defRPr/>
            </a:pPr>
            <a:r>
              <a:rPr lang="en-US" altLang="en-US" sz="1600" b="0"/>
              <a:t>Create </a:t>
            </a:r>
            <a:r>
              <a:rPr lang="en-US" altLang="en-US" sz="1600" b="0" dirty="0"/>
              <a:t>Control Plan</a:t>
            </a:r>
          </a:p>
          <a:p>
            <a:pPr>
              <a:lnSpc>
                <a:spcPct val="110000"/>
              </a:lnSpc>
              <a:spcBef>
                <a:spcPct val="0"/>
              </a:spcBef>
              <a:buClrTx/>
              <a:buSzPct val="75000"/>
              <a:buFont typeface="Wingdings" charset="2"/>
              <a:buChar char="q"/>
              <a:defRPr/>
            </a:pPr>
            <a:r>
              <a:rPr lang="en-US" altLang="en-US" sz="1600" b="0" dirty="0"/>
              <a:t>Transfer to Operational Owner</a:t>
            </a:r>
          </a:p>
          <a:p>
            <a:pPr>
              <a:lnSpc>
                <a:spcPct val="110000"/>
              </a:lnSpc>
              <a:spcBef>
                <a:spcPct val="0"/>
              </a:spcBef>
              <a:buClrTx/>
              <a:buSzPct val="75000"/>
              <a:buFont typeface="Wingdings" charset="2"/>
              <a:buChar char="q"/>
              <a:defRPr/>
            </a:pPr>
            <a:r>
              <a:rPr lang="en-US" altLang="en-US" sz="1600" b="0" dirty="0"/>
              <a:t>Share/Spread Intervention, if applicable</a:t>
            </a:r>
          </a:p>
          <a:p>
            <a:pPr>
              <a:lnSpc>
                <a:spcPct val="110000"/>
              </a:lnSpc>
              <a:spcBef>
                <a:spcPct val="0"/>
              </a:spcBef>
              <a:buClrTx/>
              <a:buSzPct val="75000"/>
              <a:buFont typeface="Wingdings" charset="2"/>
              <a:buChar char="q"/>
              <a:defRPr/>
            </a:pPr>
            <a:r>
              <a:rPr lang="en-US" altLang="en-US" sz="1600" b="0" dirty="0"/>
              <a:t>Final Presentation</a:t>
            </a:r>
          </a:p>
        </p:txBody>
      </p:sp>
      <p:sp>
        <p:nvSpPr>
          <p:cNvPr id="7178" name="Rectangle 10"/>
          <p:cNvSpPr>
            <a:spLocks noChangeArrowheads="1"/>
          </p:cNvSpPr>
          <p:nvPr/>
        </p:nvSpPr>
        <p:spPr bwMode="auto">
          <a:xfrm>
            <a:off x="1502230" y="5948141"/>
            <a:ext cx="9114968" cy="533400"/>
          </a:xfrm>
          <a:prstGeom prst="rect">
            <a:avLst/>
          </a:prstGeom>
          <a:solidFill>
            <a:schemeClr val="tx1"/>
          </a:solidFill>
          <a:ln w="9525">
            <a:solidFill>
              <a:schemeClr val="accent2"/>
            </a:solidFill>
            <a:miter lim="800000"/>
            <a:headEnd/>
            <a:tailEnd/>
          </a:ln>
          <a:effectLst/>
        </p:spPr>
        <p:txBody>
          <a:bodyPr wrap="none" anchor="ct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eaLnBrk="1" hangingPunct="1">
              <a:lnSpc>
                <a:spcPct val="100000"/>
              </a:lnSpc>
              <a:spcBef>
                <a:spcPct val="0"/>
              </a:spcBef>
              <a:buClrTx/>
              <a:buFontTx/>
              <a:buNone/>
              <a:defRPr/>
            </a:pPr>
            <a:endParaRPr lang="en-US" altLang="en-US" sz="1000" b="0" i="1" dirty="0">
              <a:latin typeface="Times New Roman" charset="0"/>
            </a:endParaRPr>
          </a:p>
          <a:p>
            <a:pPr eaLnBrk="1" hangingPunct="1">
              <a:lnSpc>
                <a:spcPct val="100000"/>
              </a:lnSpc>
              <a:spcBef>
                <a:spcPct val="0"/>
              </a:spcBef>
              <a:buClrTx/>
              <a:buFontTx/>
              <a:buNone/>
              <a:defRPr/>
            </a:pPr>
            <a:endParaRPr lang="en-US" altLang="en-US" sz="1000" b="0" dirty="0">
              <a:latin typeface="Times New Roman" charset="0"/>
            </a:endParaRPr>
          </a:p>
          <a:p>
            <a:pPr eaLnBrk="1" hangingPunct="1">
              <a:lnSpc>
                <a:spcPct val="100000"/>
              </a:lnSpc>
              <a:spcBef>
                <a:spcPct val="0"/>
              </a:spcBef>
              <a:buClrTx/>
              <a:buFontTx/>
              <a:buNone/>
              <a:defRPr/>
            </a:pPr>
            <a:endParaRPr lang="en-US" altLang="en-US" sz="1000" b="0" dirty="0">
              <a:latin typeface="Times New Roman" charset="0"/>
            </a:endParaRPr>
          </a:p>
          <a:p>
            <a:pPr eaLnBrk="1" hangingPunct="1">
              <a:lnSpc>
                <a:spcPct val="100000"/>
              </a:lnSpc>
              <a:spcBef>
                <a:spcPct val="0"/>
              </a:spcBef>
              <a:buClrTx/>
              <a:buFontTx/>
              <a:buNone/>
              <a:defRPr/>
            </a:pPr>
            <a:endParaRPr lang="en-US" altLang="en-US" sz="1000" b="0" dirty="0">
              <a:latin typeface="Times New Roman" charset="0"/>
            </a:endParaRPr>
          </a:p>
        </p:txBody>
      </p:sp>
      <p:sp>
        <p:nvSpPr>
          <p:cNvPr id="7179" name="AutoShape 11"/>
          <p:cNvSpPr>
            <a:spLocks noChangeArrowheads="1"/>
          </p:cNvSpPr>
          <p:nvPr/>
        </p:nvSpPr>
        <p:spPr bwMode="auto">
          <a:xfrm>
            <a:off x="4978400" y="1130300"/>
            <a:ext cx="2603500" cy="527050"/>
          </a:xfrm>
          <a:prstGeom prst="homePlate">
            <a:avLst>
              <a:gd name="adj" fmla="val 158644"/>
            </a:avLst>
          </a:prstGeom>
          <a:solidFill>
            <a:schemeClr val="tx1"/>
          </a:solidFill>
          <a:ln w="9525">
            <a:solidFill>
              <a:schemeClr val="accent2"/>
            </a:solidFill>
            <a:miter lim="800000"/>
            <a:headEnd/>
            <a:tailEnd/>
          </a:ln>
          <a:effectLst/>
        </p:spPr>
        <p:txBody>
          <a:bodyPr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a:lnSpc>
                <a:spcPct val="100000"/>
              </a:lnSpc>
              <a:spcBef>
                <a:spcPct val="0"/>
              </a:spcBef>
              <a:buClrTx/>
              <a:buFontTx/>
              <a:buNone/>
              <a:defRPr/>
            </a:pPr>
            <a:r>
              <a:rPr lang="en-US" altLang="en-US" sz="1400" i="1" dirty="0">
                <a:solidFill>
                  <a:schemeClr val="bg1"/>
                </a:solidFill>
              </a:rPr>
              <a:t>Session 2</a:t>
            </a:r>
          </a:p>
          <a:p>
            <a:pPr algn="ctr">
              <a:lnSpc>
                <a:spcPct val="100000"/>
              </a:lnSpc>
              <a:spcBef>
                <a:spcPct val="0"/>
              </a:spcBef>
              <a:buClrTx/>
              <a:buFontTx/>
              <a:buNone/>
              <a:defRPr/>
            </a:pPr>
            <a:r>
              <a:rPr lang="en-US" altLang="en-US" sz="1400" i="1" dirty="0">
                <a:solidFill>
                  <a:schemeClr val="bg1"/>
                </a:solidFill>
              </a:rPr>
              <a:t>IMPROVE</a:t>
            </a:r>
          </a:p>
        </p:txBody>
      </p:sp>
      <p:sp>
        <p:nvSpPr>
          <p:cNvPr id="7180" name="AutoShape 12"/>
          <p:cNvSpPr>
            <a:spLocks noChangeArrowheads="1"/>
          </p:cNvSpPr>
          <p:nvPr/>
        </p:nvSpPr>
        <p:spPr bwMode="auto">
          <a:xfrm>
            <a:off x="8090354" y="1130300"/>
            <a:ext cx="2603500" cy="527050"/>
          </a:xfrm>
          <a:prstGeom prst="homePlate">
            <a:avLst>
              <a:gd name="adj" fmla="val 164659"/>
            </a:avLst>
          </a:prstGeom>
          <a:solidFill>
            <a:schemeClr val="tx1"/>
          </a:solidFill>
          <a:ln w="9525">
            <a:solidFill>
              <a:schemeClr val="accent2"/>
            </a:solidFill>
            <a:miter lim="800000"/>
            <a:headEnd/>
            <a:tailEnd/>
          </a:ln>
          <a:effectLst/>
        </p:spPr>
        <p:txBody>
          <a:bodyPr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a:lnSpc>
                <a:spcPct val="100000"/>
              </a:lnSpc>
              <a:spcBef>
                <a:spcPct val="0"/>
              </a:spcBef>
              <a:buClrTx/>
              <a:buFontTx/>
              <a:buNone/>
              <a:defRPr/>
            </a:pPr>
            <a:r>
              <a:rPr lang="en-US" altLang="en-US" sz="1400" i="1" dirty="0">
                <a:solidFill>
                  <a:schemeClr val="bg1"/>
                </a:solidFill>
              </a:rPr>
              <a:t>Session 3</a:t>
            </a:r>
          </a:p>
          <a:p>
            <a:pPr algn="ctr">
              <a:lnSpc>
                <a:spcPct val="100000"/>
              </a:lnSpc>
              <a:spcBef>
                <a:spcPct val="0"/>
              </a:spcBef>
              <a:buClrTx/>
              <a:buFontTx/>
              <a:buNone/>
              <a:defRPr/>
            </a:pPr>
            <a:r>
              <a:rPr lang="en-US" altLang="en-US" sz="1400" i="1" dirty="0">
                <a:solidFill>
                  <a:schemeClr val="bg1"/>
                </a:solidFill>
              </a:rPr>
              <a:t>CONTROL</a:t>
            </a:r>
          </a:p>
        </p:txBody>
      </p:sp>
    </p:spTree>
    <p:extLst>
      <p:ext uri="{BB962C8B-B14F-4D97-AF65-F5344CB8AC3E}">
        <p14:creationId xmlns:p14="http://schemas.microsoft.com/office/powerpoint/2010/main" val="1269371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2EE21-781F-B248-AD90-CDACA25F54E1}"/>
              </a:ext>
            </a:extLst>
          </p:cNvPr>
          <p:cNvSpPr>
            <a:spLocks noGrp="1"/>
          </p:cNvSpPr>
          <p:nvPr>
            <p:ph type="ctrTitle"/>
          </p:nvPr>
        </p:nvSpPr>
        <p:spPr>
          <a:xfrm>
            <a:off x="804673" y="1445494"/>
            <a:ext cx="3616856" cy="4376572"/>
          </a:xfrm>
        </p:spPr>
        <p:txBody>
          <a:bodyPr vert="horz" lIns="91440" tIns="45720" rIns="91440" bIns="45720" rtlCol="0" anchor="ctr">
            <a:normAutofit/>
          </a:bodyPr>
          <a:lstStyle/>
          <a:p>
            <a:pPr algn="l"/>
            <a:r>
              <a:rPr lang="en-US" sz="4800" kern="1200">
                <a:solidFill>
                  <a:schemeClr val="tx1"/>
                </a:solidFill>
                <a:latin typeface="+mj-lt"/>
                <a:ea typeface="+mj-ea"/>
                <a:cs typeface="+mj-cs"/>
              </a:rPr>
              <a:t>LARC Webinar</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760E4024-614D-B74F-A2CC-764D3AF8AFB7}"/>
              </a:ext>
            </a:extLst>
          </p:cNvPr>
          <p:cNvSpPr>
            <a:spLocks noGrp="1"/>
          </p:cNvSpPr>
          <p:nvPr>
            <p:ph type="subTitle" idx="1"/>
          </p:nvPr>
        </p:nvSpPr>
        <p:spPr>
          <a:xfrm>
            <a:off x="6096000" y="1399032"/>
            <a:ext cx="5501834" cy="4471416"/>
          </a:xfrm>
        </p:spPr>
        <p:txBody>
          <a:bodyPr vert="horz" lIns="91440" tIns="45720" rIns="91440" bIns="45720" rtlCol="0" anchor="ctr">
            <a:normAutofit/>
          </a:bodyPr>
          <a:lstStyle/>
          <a:p>
            <a:pPr indent="-228600" algn="l">
              <a:buFont typeface="Arial" panose="020B0604020202020204" pitchFamily="34" charset="0"/>
              <a:buChar char="•"/>
            </a:pPr>
            <a:endParaRPr lang="en-US" sz="2200" dirty="0">
              <a:solidFill>
                <a:schemeClr val="bg1"/>
              </a:solidFill>
            </a:endParaRPr>
          </a:p>
          <a:p>
            <a:pPr algn="l"/>
            <a:r>
              <a:rPr lang="en-US" sz="3600" dirty="0">
                <a:solidFill>
                  <a:schemeClr val="bg1"/>
                </a:solidFill>
              </a:rPr>
              <a:t>For Today:</a:t>
            </a:r>
          </a:p>
          <a:p>
            <a:pPr algn="l"/>
            <a:r>
              <a:rPr lang="en-US" sz="3600" dirty="0">
                <a:solidFill>
                  <a:schemeClr val="bg1"/>
                </a:solidFill>
              </a:rPr>
              <a:t>How to critique a QI project</a:t>
            </a:r>
          </a:p>
          <a:p>
            <a:pPr indent="-228600" algn="l">
              <a:buFont typeface="Arial" panose="020B0604020202020204" pitchFamily="34" charset="0"/>
              <a:buChar char="•"/>
            </a:pPr>
            <a:endParaRPr lang="en-US" sz="2200" dirty="0">
              <a:solidFill>
                <a:schemeClr val="bg1"/>
              </a:solidFill>
            </a:endParaRPr>
          </a:p>
        </p:txBody>
      </p:sp>
      <p:sp>
        <p:nvSpPr>
          <p:cNvPr id="4" name="TextBox 3">
            <a:extLst>
              <a:ext uri="{FF2B5EF4-FFF2-40B4-BE49-F238E27FC236}">
                <a16:creationId xmlns:a16="http://schemas.microsoft.com/office/drawing/2014/main" id="{8183E610-AD2F-A745-86C8-E91E7E659C3E}"/>
              </a:ext>
            </a:extLst>
          </p:cNvPr>
          <p:cNvSpPr txBox="1"/>
          <p:nvPr/>
        </p:nvSpPr>
        <p:spPr>
          <a:xfrm>
            <a:off x="8083795" y="6041058"/>
            <a:ext cx="3514039" cy="646331"/>
          </a:xfrm>
          <a:prstGeom prst="rect">
            <a:avLst/>
          </a:prstGeom>
          <a:noFill/>
        </p:spPr>
        <p:txBody>
          <a:bodyPr wrap="none" rtlCol="0">
            <a:spAutoFit/>
          </a:bodyPr>
          <a:lstStyle/>
          <a:p>
            <a:pPr algn="r"/>
            <a:r>
              <a:rPr lang="en-US" dirty="0">
                <a:solidFill>
                  <a:schemeClr val="bg1"/>
                </a:solidFill>
              </a:rPr>
              <a:t>29 July 2020</a:t>
            </a:r>
          </a:p>
          <a:p>
            <a:pPr algn="r"/>
            <a:r>
              <a:rPr lang="en-US" dirty="0">
                <a:solidFill>
                  <a:schemeClr val="bg1"/>
                </a:solidFill>
              </a:rPr>
              <a:t>Barbara Chase McKinney, MD, PMH</a:t>
            </a:r>
          </a:p>
        </p:txBody>
      </p:sp>
    </p:spTree>
    <p:extLst>
      <p:ext uri="{BB962C8B-B14F-4D97-AF65-F5344CB8AC3E}">
        <p14:creationId xmlns:p14="http://schemas.microsoft.com/office/powerpoint/2010/main" val="57605463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1264920" y="1663699"/>
            <a:ext cx="10165080" cy="1927225"/>
          </a:xfrm>
        </p:spPr>
        <p:txBody>
          <a:bodyPr>
            <a:normAutofit/>
          </a:bodyPr>
          <a:lstStyle/>
          <a:p>
            <a:pPr eaLnBrk="1" hangingPunct="1"/>
            <a:r>
              <a:rPr lang="en-US" alt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Wakunda</a:t>
            </a:r>
            <a:r>
              <a:rPr lang="en-US" alt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West</a:t>
            </a:r>
            <a:endParaRPr lang="en-US" altLang="en-US" b="1" dirty="0">
              <a:solidFill>
                <a:srgbClr val="FF0000"/>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5363" name="Subtitle 2"/>
          <p:cNvSpPr>
            <a:spLocks noGrp="1"/>
          </p:cNvSpPr>
          <p:nvPr>
            <p:ph type="subTitle" idx="1"/>
          </p:nvPr>
        </p:nvSpPr>
        <p:spPr>
          <a:xfrm>
            <a:off x="2043113" y="3438525"/>
            <a:ext cx="8166100" cy="1752600"/>
          </a:xfrm>
        </p:spPr>
        <p:txBody>
          <a:bodyPr>
            <a:normAutofit fontScale="77500" lnSpcReduction="20000"/>
          </a:bodyPr>
          <a:lstStyle/>
          <a:p>
            <a:pPr eaLnBrk="1" hangingPunct="1">
              <a:lnSpc>
                <a:spcPct val="80000"/>
              </a:lnSpc>
              <a:spcBef>
                <a:spcPct val="0"/>
              </a:spcBef>
            </a:pPr>
            <a:br>
              <a:rPr lang="en-US" altLang="en-US" sz="2800" dirty="0">
                <a:solidFill>
                  <a:schemeClr val="accent2"/>
                </a:solidFill>
              </a:rPr>
            </a:br>
            <a:r>
              <a:rPr lang="en-US" altLang="en-US" sz="48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Patient Management</a:t>
            </a:r>
          </a:p>
          <a:p>
            <a:pPr eaLnBrk="1" hangingPunct="1">
              <a:lnSpc>
                <a:spcPct val="80000"/>
              </a:lnSpc>
              <a:spcBef>
                <a:spcPct val="0"/>
              </a:spcBef>
            </a:pPr>
            <a:endParaRPr lang="en-US" altLang="en-US" sz="48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eaLnBrk="1" hangingPunct="1">
              <a:lnSpc>
                <a:spcPct val="80000"/>
              </a:lnSpc>
              <a:spcBef>
                <a:spcPct val="0"/>
              </a:spcBef>
            </a:pPr>
            <a:r>
              <a:rPr lang="en-US" altLang="en-US" sz="48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January 2020 </a:t>
            </a:r>
            <a:br>
              <a:rPr lang="en-US" altLang="en-US" sz="4800" b="1"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altLang="en-US" sz="4800" b="1" dirty="0">
              <a:solidFill>
                <a:srgbClr val="92D050"/>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lnSpc>
                <a:spcPct val="80000"/>
              </a:lnSpc>
            </a:pPr>
            <a:endParaRPr lang="en-US" altLang="en-US" dirty="0">
              <a:solidFill>
                <a:schemeClr val="bg1"/>
              </a:solidFill>
              <a:ea typeface="ＭＳ Ｐゴシック" panose="020B0600070205080204" pitchFamily="34" charset="-128"/>
            </a:endParaRPr>
          </a:p>
        </p:txBody>
      </p:sp>
      <p:sp>
        <p:nvSpPr>
          <p:cNvPr id="3" name="Slide Number Placeholder 2"/>
          <p:cNvSpPr>
            <a:spLocks noGrp="1"/>
          </p:cNvSpPr>
          <p:nvPr>
            <p:ph type="sldNum" sz="quarter" idx="12"/>
          </p:nvPr>
        </p:nvSpPr>
        <p:spPr/>
        <p:txBody>
          <a:bodyPr/>
          <a:lstStyle/>
          <a:p>
            <a:fld id="{FB2A763F-E5B9-436E-BBED-1AE01C6D1512}" type="slidenum">
              <a:rPr lang="en-US" smtClean="0"/>
              <a:pPr/>
              <a:t>6</a:t>
            </a:fld>
            <a:endParaRPr lang="en-US"/>
          </a:p>
        </p:txBody>
      </p:sp>
    </p:spTree>
    <p:extLst>
      <p:ext uri="{BB962C8B-B14F-4D97-AF65-F5344CB8AC3E}">
        <p14:creationId xmlns:p14="http://schemas.microsoft.com/office/powerpoint/2010/main" val="2125813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W" b="1" dirty="0">
                <a:solidFill>
                  <a:srgbClr val="FF0000"/>
                </a:solidFill>
              </a:rPr>
              <a:t>Kuwadzana Poly Clinic Team</a:t>
            </a:r>
          </a:p>
        </p:txBody>
      </p:sp>
      <p:pic>
        <p:nvPicPr>
          <p:cNvPr id="6" name="Content Placeholder 5"/>
          <p:cNvPicPr>
            <a:picLocks noGrp="1" noChangeAspect="1"/>
          </p:cNvPicPr>
          <p:nvPr>
            <p:ph sz="half" idx="1"/>
          </p:nvPr>
        </p:nvPicPr>
        <p:blipFill>
          <a:blip r:embed="rId2"/>
          <a:stretch>
            <a:fillRect/>
          </a:stretch>
        </p:blipFill>
        <p:spPr>
          <a:xfrm>
            <a:off x="1741794" y="2560638"/>
            <a:ext cx="3831611" cy="3309937"/>
          </a:xfrm>
          <a:prstGeom prst="rect">
            <a:avLst/>
          </a:prstGeom>
        </p:spPr>
      </p:pic>
      <p:sp>
        <p:nvSpPr>
          <p:cNvPr id="4" name="Content Placeholder 3"/>
          <p:cNvSpPr>
            <a:spLocks noGrp="1"/>
          </p:cNvSpPr>
          <p:nvPr>
            <p:ph sz="half" idx="2"/>
          </p:nvPr>
        </p:nvSpPr>
        <p:spPr/>
        <p:txBody>
          <a:bodyPr>
            <a:normAutofit/>
          </a:bodyPr>
          <a:lstStyle/>
          <a:p>
            <a:r>
              <a:rPr lang="en-ZW" dirty="0"/>
              <a:t>Brief description of the facility</a:t>
            </a:r>
          </a:p>
          <a:p>
            <a:r>
              <a:rPr lang="en-ZW" dirty="0"/>
              <a:t># of patients on ART # </a:t>
            </a:r>
            <a:r>
              <a:rPr lang="en-ZW" dirty="0">
                <a:highlight>
                  <a:srgbClr val="FFFF00"/>
                </a:highlight>
              </a:rPr>
              <a:t>4 800</a:t>
            </a:r>
          </a:p>
          <a:p>
            <a:r>
              <a:rPr lang="en-ZW" dirty="0"/>
              <a:t># patients VL eligible # </a:t>
            </a:r>
            <a:r>
              <a:rPr lang="en-ZW" dirty="0">
                <a:highlight>
                  <a:srgbClr val="FFFF00"/>
                </a:highlight>
              </a:rPr>
              <a:t>1 500</a:t>
            </a:r>
          </a:p>
          <a:p>
            <a:r>
              <a:rPr lang="en-ZW" dirty="0"/>
              <a:t># VL samples collected per month        </a:t>
            </a:r>
            <a:r>
              <a:rPr lang="en-ZW" dirty="0">
                <a:highlight>
                  <a:srgbClr val="FFFF00"/>
                </a:highlight>
              </a:rPr>
              <a:t>500</a:t>
            </a:r>
            <a:r>
              <a:rPr lang="en-ZW" dirty="0"/>
              <a:t> samples</a:t>
            </a:r>
          </a:p>
          <a:p>
            <a:r>
              <a:rPr lang="en-ZW" dirty="0"/>
              <a:t>VL Coverage- </a:t>
            </a:r>
            <a:r>
              <a:rPr lang="en-ZW" dirty="0">
                <a:highlight>
                  <a:srgbClr val="FFFF00"/>
                </a:highlight>
              </a:rPr>
              <a:t>67%</a:t>
            </a:r>
          </a:p>
          <a:p>
            <a:r>
              <a:rPr lang="en-ZW" dirty="0"/>
              <a:t>VL Suppression Rate-85%</a:t>
            </a:r>
          </a:p>
          <a:p>
            <a:endParaRPr lang="en-ZW" dirty="0"/>
          </a:p>
        </p:txBody>
      </p:sp>
      <p:sp>
        <p:nvSpPr>
          <p:cNvPr id="5" name="Slide Number Placeholder 4"/>
          <p:cNvSpPr>
            <a:spLocks noGrp="1"/>
          </p:cNvSpPr>
          <p:nvPr>
            <p:ph type="sldNum" sz="quarter" idx="12"/>
          </p:nvPr>
        </p:nvSpPr>
        <p:spPr/>
        <p:txBody>
          <a:bodyPr/>
          <a:lstStyle/>
          <a:p>
            <a:fld id="{FB2A763F-E5B9-436E-BBED-1AE01C6D1512}" type="slidenum">
              <a:rPr lang="en-US" smtClean="0"/>
              <a:pPr/>
              <a:t>7</a:t>
            </a:fld>
            <a:endParaRPr lang="en-US"/>
          </a:p>
        </p:txBody>
      </p:sp>
      <p:sp>
        <p:nvSpPr>
          <p:cNvPr id="3" name="Rectangle 2">
            <a:extLst>
              <a:ext uri="{FF2B5EF4-FFF2-40B4-BE49-F238E27FC236}">
                <a16:creationId xmlns:a16="http://schemas.microsoft.com/office/drawing/2014/main" id="{12D4918E-DBE0-4D48-A559-E620B5B8CB38}"/>
              </a:ext>
            </a:extLst>
          </p:cNvPr>
          <p:cNvSpPr/>
          <p:nvPr/>
        </p:nvSpPr>
        <p:spPr>
          <a:xfrm>
            <a:off x="838200" y="616744"/>
            <a:ext cx="760395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28C06F0-B82C-2646-ABC5-055CBFBAB026}"/>
              </a:ext>
            </a:extLst>
          </p:cNvPr>
          <p:cNvSpPr/>
          <p:nvPr/>
        </p:nvSpPr>
        <p:spPr>
          <a:xfrm>
            <a:off x="1292352" y="2285999"/>
            <a:ext cx="4718305" cy="37831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2932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520" y="958403"/>
            <a:ext cx="9659119" cy="1489521"/>
          </a:xfrm>
        </p:spPr>
        <p:txBody>
          <a:bodyPr>
            <a:normAutofit/>
          </a:bodyPr>
          <a:lstStyle/>
          <a:p>
            <a:r>
              <a:rPr lang="en-US" sz="6000" b="1" dirty="0">
                <a:solidFill>
                  <a:srgbClr val="FF0000"/>
                </a:solidFill>
                <a:effectLst>
                  <a:outerShdw blurRad="38100" dist="38100" dir="2700000" algn="tl">
                    <a:srgbClr val="000000">
                      <a:alpha val="43137"/>
                    </a:srgbClr>
                  </a:outerShdw>
                </a:effectLst>
              </a:rPr>
              <a:t>Kuwadzana Poly Clinic</a:t>
            </a:r>
          </a:p>
        </p:txBody>
      </p:sp>
      <p:pic>
        <p:nvPicPr>
          <p:cNvPr id="8" name="Content Placeholder 7"/>
          <p:cNvPicPr>
            <a:picLocks noGrp="1" noChangeAspect="1"/>
          </p:cNvPicPr>
          <p:nvPr>
            <p:ph sz="half" idx="1"/>
          </p:nvPr>
        </p:nvPicPr>
        <p:blipFill>
          <a:blip r:embed="rId2"/>
          <a:stretch>
            <a:fillRect/>
          </a:stretch>
        </p:blipFill>
        <p:spPr>
          <a:xfrm>
            <a:off x="883921" y="2560638"/>
            <a:ext cx="6178232" cy="33099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Content Placeholder 3">
            <a:extLst>
              <a:ext uri="{FF2B5EF4-FFF2-40B4-BE49-F238E27FC236}">
                <a16:creationId xmlns:a16="http://schemas.microsoft.com/office/drawing/2014/main" id="{0F89CABE-7E4F-804D-9176-70A926813CBE}"/>
              </a:ext>
            </a:extLst>
          </p:cNvPr>
          <p:cNvSpPr>
            <a:spLocks noGrp="1"/>
          </p:cNvSpPr>
          <p:nvPr>
            <p:ph sz="half" idx="2"/>
          </p:nvPr>
        </p:nvSpPr>
        <p:spPr>
          <a:xfrm>
            <a:off x="7062152" y="2451100"/>
            <a:ext cx="4825159" cy="3416300"/>
          </a:xfrm>
        </p:spPr>
        <p:txBody>
          <a:bodyPr>
            <a:normAutofit lnSpcReduction="10000"/>
          </a:bodyPr>
          <a:lstStyle/>
          <a:p>
            <a:pPr marL="0" indent="0">
              <a:buNone/>
            </a:pPr>
            <a:r>
              <a:rPr lang="en-US" sz="2000" b="1" dirty="0">
                <a:solidFill>
                  <a:srgbClr val="FF0000"/>
                </a:solidFill>
                <a:effectLst>
                  <a:outerShdw blurRad="38100" dist="38100" dir="2700000" algn="tl">
                    <a:srgbClr val="000000">
                      <a:alpha val="43137"/>
                    </a:srgbClr>
                  </a:outerShdw>
                </a:effectLst>
              </a:rPr>
              <a:t>  </a:t>
            </a:r>
            <a:r>
              <a:rPr lang="en-US" b="1" u="sng"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Brief description of the facility</a:t>
            </a:r>
          </a:p>
          <a:p>
            <a:pPr marL="457200" lvl="1" indent="0">
              <a:buNone/>
            </a:pPr>
            <a:r>
              <a:rPr lang="en-US" sz="2000" b="1" dirty="0">
                <a:solidFill>
                  <a:srgbClr val="FF0000"/>
                </a:solidFill>
                <a:effectLst>
                  <a:outerShdw blurRad="38100" dist="38100" dir="2700000" algn="tl">
                    <a:srgbClr val="000000">
                      <a:alpha val="43137"/>
                    </a:srgbClr>
                  </a:outerShdw>
                </a:effectLst>
              </a:rPr>
              <a:t>Poly Clinic [City of Harare]</a:t>
            </a:r>
          </a:p>
          <a:p>
            <a:pPr lvl="1"/>
            <a:r>
              <a:rPr lang="en-US" sz="2000" b="1" dirty="0">
                <a:solidFill>
                  <a:srgbClr val="FF0000"/>
                </a:solidFill>
                <a:effectLst>
                  <a:outerShdw blurRad="38100" dist="38100" dir="2700000" algn="tl">
                    <a:srgbClr val="000000">
                      <a:alpha val="43137"/>
                    </a:srgbClr>
                  </a:outerShdw>
                </a:effectLst>
              </a:rPr>
              <a:t># of patients on ART # </a:t>
            </a:r>
            <a:r>
              <a:rPr lang="en-US" sz="2000" b="1" dirty="0">
                <a:solidFill>
                  <a:schemeClr val="tx1"/>
                </a:solidFill>
                <a:effectLst>
                  <a:outerShdw blurRad="38100" dist="38100" dir="2700000" algn="tl">
                    <a:srgbClr val="000000">
                      <a:alpha val="43137"/>
                    </a:srgbClr>
                  </a:outerShdw>
                </a:effectLst>
                <a:highlight>
                  <a:srgbClr val="FFFF00"/>
                </a:highlight>
              </a:rPr>
              <a:t>4468</a:t>
            </a:r>
          </a:p>
          <a:p>
            <a:pPr lvl="1"/>
            <a:r>
              <a:rPr lang="en-US" sz="2000" b="1" dirty="0">
                <a:solidFill>
                  <a:srgbClr val="FF0000"/>
                </a:solidFill>
                <a:effectLst>
                  <a:outerShdw blurRad="38100" dist="38100" dir="2700000" algn="tl">
                    <a:srgbClr val="000000">
                      <a:alpha val="43137"/>
                    </a:srgbClr>
                  </a:outerShdw>
                </a:effectLst>
              </a:rPr>
              <a:t># patients VL eligible form Nov 2019 Jan 2020 : </a:t>
            </a:r>
            <a:r>
              <a:rPr lang="en-US" sz="2000" b="1" dirty="0">
                <a:solidFill>
                  <a:schemeClr val="tx1"/>
                </a:solidFill>
                <a:effectLst>
                  <a:outerShdw blurRad="38100" dist="38100" dir="2700000" algn="tl">
                    <a:srgbClr val="000000">
                      <a:alpha val="43137"/>
                    </a:srgbClr>
                  </a:outerShdw>
                </a:effectLst>
                <a:highlight>
                  <a:srgbClr val="FFFF00"/>
                </a:highlight>
              </a:rPr>
              <a:t>1056</a:t>
            </a:r>
          </a:p>
          <a:p>
            <a:pPr lvl="1"/>
            <a:r>
              <a:rPr lang="en-US" sz="2000" b="1" dirty="0">
                <a:solidFill>
                  <a:srgbClr val="FF0000"/>
                </a:solidFill>
                <a:effectLst>
                  <a:outerShdw blurRad="38100" dist="38100" dir="2700000" algn="tl">
                    <a:srgbClr val="000000">
                      <a:alpha val="43137"/>
                    </a:srgbClr>
                  </a:outerShdw>
                </a:effectLst>
              </a:rPr>
              <a:t># VL samples collected during period : </a:t>
            </a:r>
            <a:r>
              <a:rPr lang="en-US" sz="2000" b="1" dirty="0">
                <a:solidFill>
                  <a:srgbClr val="FF0000"/>
                </a:solidFill>
                <a:effectLst>
                  <a:outerShdw blurRad="38100" dist="38100" dir="2700000" algn="tl">
                    <a:srgbClr val="000000">
                      <a:alpha val="43137"/>
                    </a:srgbClr>
                  </a:outerShdw>
                </a:effectLst>
                <a:highlight>
                  <a:srgbClr val="FFFF00"/>
                </a:highlight>
              </a:rPr>
              <a:t>584</a:t>
            </a:r>
          </a:p>
          <a:p>
            <a:pPr lvl="1"/>
            <a:r>
              <a:rPr lang="en-US" sz="2000" b="1" dirty="0">
                <a:solidFill>
                  <a:srgbClr val="FF0000"/>
                </a:solidFill>
                <a:effectLst>
                  <a:outerShdw blurRad="38100" dist="38100" dir="2700000" algn="tl">
                    <a:srgbClr val="000000">
                      <a:alpha val="43137"/>
                    </a:srgbClr>
                  </a:outerShdw>
                </a:effectLst>
              </a:rPr>
              <a:t>Our  VL coverage  of _</a:t>
            </a:r>
            <a:r>
              <a:rPr lang="en-US" sz="2000" b="1" dirty="0">
                <a:solidFill>
                  <a:schemeClr val="tx1"/>
                </a:solidFill>
                <a:effectLst>
                  <a:outerShdw blurRad="38100" dist="38100" dir="2700000" algn="tl">
                    <a:srgbClr val="000000">
                      <a:alpha val="43137"/>
                    </a:srgbClr>
                  </a:outerShdw>
                </a:effectLst>
                <a:highlight>
                  <a:srgbClr val="FFFF00"/>
                </a:highlight>
              </a:rPr>
              <a:t>584</a:t>
            </a:r>
            <a:r>
              <a:rPr lang="en-US" sz="2000" b="1" dirty="0">
                <a:solidFill>
                  <a:srgbClr val="FF0000"/>
                </a:solidFill>
                <a:effectLst>
                  <a:outerShdw blurRad="38100" dist="38100" dir="2700000" algn="tl">
                    <a:srgbClr val="000000">
                      <a:alpha val="43137"/>
                    </a:srgbClr>
                  </a:outerShdw>
                </a:effectLst>
              </a:rPr>
              <a:t>___with an overall suppression rate of :</a:t>
            </a:r>
            <a:r>
              <a:rPr lang="en-US" sz="2000" b="1" dirty="0">
                <a:solidFill>
                  <a:schemeClr val="tx1"/>
                </a:solidFill>
                <a:effectLst>
                  <a:outerShdw blurRad="38100" dist="38100" dir="2700000" algn="tl">
                    <a:srgbClr val="000000">
                      <a:alpha val="43137"/>
                    </a:srgbClr>
                  </a:outerShdw>
                </a:effectLst>
              </a:rPr>
              <a:t>97.5 %</a:t>
            </a:r>
          </a:p>
          <a:p>
            <a:pPr lvl="1"/>
            <a:r>
              <a:rPr lang="en-US" b="1" dirty="0">
                <a:solidFill>
                  <a:schemeClr val="tx1"/>
                </a:solidFill>
                <a:effectLst>
                  <a:outerShdw blurRad="38100" dist="38100" dir="2700000" algn="tl">
                    <a:srgbClr val="000000">
                      <a:alpha val="43137"/>
                    </a:srgbClr>
                  </a:outerShdw>
                </a:effectLst>
              </a:rPr>
              <a:t>Unsuppressed rate : </a:t>
            </a:r>
            <a:r>
              <a:rPr lang="en-US" b="1" dirty="0">
                <a:solidFill>
                  <a:srgbClr val="FF0000"/>
                </a:solidFill>
                <a:effectLst>
                  <a:outerShdw blurRad="38100" dist="38100" dir="2700000" algn="tl">
                    <a:srgbClr val="000000">
                      <a:alpha val="43137"/>
                    </a:srgbClr>
                  </a:outerShdw>
                </a:effectLst>
              </a:rPr>
              <a:t>2.5 %</a:t>
            </a:r>
          </a:p>
        </p:txBody>
      </p:sp>
      <p:sp>
        <p:nvSpPr>
          <p:cNvPr id="5" name="Slide Number Placeholder 4"/>
          <p:cNvSpPr>
            <a:spLocks noGrp="1"/>
          </p:cNvSpPr>
          <p:nvPr>
            <p:ph type="sldNum" sz="quarter" idx="12"/>
          </p:nvPr>
        </p:nvSpPr>
        <p:spPr/>
        <p:txBody>
          <a:bodyPr/>
          <a:lstStyle/>
          <a:p>
            <a:fld id="{FB2A763F-E5B9-436E-BBED-1AE01C6D1512}" type="slidenum">
              <a:rPr lang="en-US" smtClean="0"/>
              <a:pPr/>
              <a:t>8</a:t>
            </a:fld>
            <a:endParaRPr lang="en-US"/>
          </a:p>
        </p:txBody>
      </p:sp>
      <p:sp>
        <p:nvSpPr>
          <p:cNvPr id="6" name="Rectangle 5">
            <a:extLst>
              <a:ext uri="{FF2B5EF4-FFF2-40B4-BE49-F238E27FC236}">
                <a16:creationId xmlns:a16="http://schemas.microsoft.com/office/drawing/2014/main" id="{54122A6A-CD7C-C143-8301-4481D4D89315}"/>
              </a:ext>
            </a:extLst>
          </p:cNvPr>
          <p:cNvSpPr/>
          <p:nvPr/>
        </p:nvSpPr>
        <p:spPr>
          <a:xfrm>
            <a:off x="1112520" y="1315453"/>
            <a:ext cx="872129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4473DA4E-922E-034B-8EF2-FB989314C18D}"/>
              </a:ext>
            </a:extLst>
          </p:cNvPr>
          <p:cNvSpPr/>
          <p:nvPr/>
        </p:nvSpPr>
        <p:spPr>
          <a:xfrm>
            <a:off x="770022" y="2285999"/>
            <a:ext cx="6292129" cy="39624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0522002-78CE-064C-BAED-C565ED21B18E}"/>
              </a:ext>
            </a:extLst>
          </p:cNvPr>
          <p:cNvSpPr/>
          <p:nvPr/>
        </p:nvSpPr>
        <p:spPr>
          <a:xfrm>
            <a:off x="7445140" y="3152273"/>
            <a:ext cx="3720165" cy="385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739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996440" y="987216"/>
            <a:ext cx="7269480" cy="706964"/>
          </a:xfrm>
        </p:spPr>
        <p:txBody>
          <a:bodyPr>
            <a:normAutofit fontScale="90000"/>
          </a:bodyPr>
          <a:lstStyle/>
          <a:p>
            <a:r>
              <a:rPr lang="en-US" altLang="en-US" sz="8000" b="1" dirty="0">
                <a:solidFill>
                  <a:srgbClr val="FF0000"/>
                </a:solidFill>
                <a:effectLst>
                  <a:outerShdw blurRad="38100" dist="38100" dir="2700000" algn="tl">
                    <a:srgbClr val="000000">
                      <a:alpha val="43137"/>
                    </a:srgbClr>
                  </a:outerShdw>
                </a:effectLst>
              </a:rPr>
              <a:t>Team</a:t>
            </a:r>
            <a:r>
              <a:rPr lang="en-US" altLang="en-US" dirty="0"/>
              <a:t> </a:t>
            </a:r>
          </a:p>
        </p:txBody>
      </p:sp>
      <p:sp>
        <p:nvSpPr>
          <p:cNvPr id="2" name="Slide Number Placeholder 1"/>
          <p:cNvSpPr>
            <a:spLocks noGrp="1"/>
          </p:cNvSpPr>
          <p:nvPr>
            <p:ph type="sldNum" sz="quarter" idx="12"/>
          </p:nvPr>
        </p:nvSpPr>
        <p:spPr/>
        <p:txBody>
          <a:bodyPr/>
          <a:lstStyle/>
          <a:p>
            <a:fld id="{FB2A763F-E5B9-436E-BBED-1AE01C6D1512}" type="slidenum">
              <a:rPr lang="en-US" smtClean="0"/>
              <a:pPr/>
              <a:t>9</a:t>
            </a:fld>
            <a:endParaRPr lang="en-US"/>
          </a:p>
        </p:txBody>
      </p:sp>
      <p:pic>
        <p:nvPicPr>
          <p:cNvPr id="3" name="Picture 2"/>
          <p:cNvPicPr>
            <a:picLocks noChangeAspect="1"/>
          </p:cNvPicPr>
          <p:nvPr/>
        </p:nvPicPr>
        <p:blipFill>
          <a:blip r:embed="rId2"/>
          <a:stretch>
            <a:fillRect/>
          </a:stretch>
        </p:blipFill>
        <p:spPr>
          <a:xfrm>
            <a:off x="624840" y="1884326"/>
            <a:ext cx="10927079" cy="40846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tangle 3">
            <a:extLst>
              <a:ext uri="{FF2B5EF4-FFF2-40B4-BE49-F238E27FC236}">
                <a16:creationId xmlns:a16="http://schemas.microsoft.com/office/drawing/2014/main" id="{F72ACCAC-2306-E04B-A393-CD57E44C4A35}"/>
              </a:ext>
            </a:extLst>
          </p:cNvPr>
          <p:cNvSpPr/>
          <p:nvPr/>
        </p:nvSpPr>
        <p:spPr>
          <a:xfrm>
            <a:off x="898358" y="2367948"/>
            <a:ext cx="5197642" cy="3601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3DB9FC3-420D-A34B-B851-A2F089479619}"/>
              </a:ext>
            </a:extLst>
          </p:cNvPr>
          <p:cNvSpPr/>
          <p:nvPr/>
        </p:nvSpPr>
        <p:spPr>
          <a:xfrm>
            <a:off x="8839199" y="2647348"/>
            <a:ext cx="2712719" cy="3321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3255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DELIMITERS" val="3.1"/>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6931</TotalTime>
  <Words>3664</Words>
  <Application>Microsoft Office PowerPoint</Application>
  <PresentationFormat>Widescreen</PresentationFormat>
  <Paragraphs>653</Paragraphs>
  <Slides>49</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Arial Black</vt:lpstr>
      <vt:lpstr>Calibri</vt:lpstr>
      <vt:lpstr>Calibri Light</vt:lpstr>
      <vt:lpstr>Times New Roman</vt:lpstr>
      <vt:lpstr>Wingdings</vt:lpstr>
      <vt:lpstr>Office Theme</vt:lpstr>
      <vt:lpstr>Welcome to the LARC Webinar</vt:lpstr>
      <vt:lpstr>PAGER</vt:lpstr>
      <vt:lpstr>PowerPoint Presentation</vt:lpstr>
      <vt:lpstr>An Evaluation Guide  is Born</vt:lpstr>
      <vt:lpstr>LARC Webinar</vt:lpstr>
      <vt:lpstr>Wakunda West</vt:lpstr>
      <vt:lpstr>Kuwadzana Poly Clinic Team</vt:lpstr>
      <vt:lpstr>Kuwadzana Poly Clinic</vt:lpstr>
      <vt:lpstr>Team </vt:lpstr>
      <vt:lpstr>The Story of Our Project</vt:lpstr>
      <vt:lpstr>Project Summary</vt:lpstr>
      <vt:lpstr>Elevator Speech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VOICE OF THE CUSTOMER</vt:lpstr>
      <vt:lpstr>PowerPoint Presentation</vt:lpstr>
      <vt:lpstr>PowerPoint Presentation</vt:lpstr>
      <vt:lpstr>Data Collection Tools - Examples</vt:lpstr>
      <vt:lpstr>BASELINE DATA</vt:lpstr>
      <vt:lpstr>PowerPoint Presentation</vt:lpstr>
      <vt:lpstr>PowerPoint Presentation</vt:lpstr>
      <vt:lpstr>Improvements</vt:lpstr>
      <vt:lpstr>PowerPoint Presentation</vt:lpstr>
      <vt:lpstr>Aim No 1 Increase Proportion of VL Test Results recorded in Patients' record (Green Book) from 16% to 95% by 22 Jan 2020</vt:lpstr>
      <vt:lpstr>PowerPoint Presentation</vt:lpstr>
      <vt:lpstr>PowerPoint Presentation</vt:lpstr>
      <vt:lpstr>AIM 1 Baseline and post baseline performance</vt:lpstr>
      <vt:lpstr>PowerPoint Presentation</vt:lpstr>
      <vt:lpstr>Aim No 2 Increase Proportion of High Viral Load (HVL) patients cared for according to guidelines from 75% to 95% by June 2020 </vt:lpstr>
      <vt:lpstr>Aim #2 – Outcome Increase proportion of High Viral Load (HVL) Patients cared for according to guidelines from _________ to __________ by 15 November 2020.</vt:lpstr>
      <vt:lpstr>PowerPoint Presentation</vt:lpstr>
      <vt:lpstr>AIM 2: Improve patient care According to Guidelines.</vt:lpstr>
      <vt:lpstr>PowerPoint Presentation</vt:lpstr>
      <vt:lpstr>Aim No 3 Increase Proportion of eligible patients who have VL done in the past 12 months from 29% to 95% by  June 2020</vt:lpstr>
      <vt:lpstr>JUST DO IT</vt:lpstr>
      <vt:lpstr>PowerPoint Presentation</vt:lpstr>
      <vt:lpstr>PowerPoint Presentation</vt:lpstr>
      <vt:lpstr>PowerPoint Presentation</vt:lpstr>
      <vt:lpstr>PowerPoint Presentation</vt:lpstr>
      <vt:lpstr>Challenges</vt:lpstr>
      <vt:lpstr>                Lessons Learned</vt:lpstr>
      <vt:lpstr>Way Forward…</vt:lpstr>
      <vt:lpstr>Action Plan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LARC Webinar</dc:title>
  <dc:creator>Barbara McKinney</dc:creator>
  <cp:lastModifiedBy>Yao, Katy (CDC/DDPHSIS/CGH/DGHT)</cp:lastModifiedBy>
  <cp:revision>19</cp:revision>
  <dcterms:created xsi:type="dcterms:W3CDTF">2020-07-24T14:42:56Z</dcterms:created>
  <dcterms:modified xsi:type="dcterms:W3CDTF">2020-07-30T11:13:05Z</dcterms:modified>
</cp:coreProperties>
</file>