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57" r:id="rId5"/>
    <p:sldId id="259" r:id="rId6"/>
    <p:sldId id="263" r:id="rId7"/>
    <p:sldId id="261" r:id="rId8"/>
    <p:sldId id="262" r:id="rId9"/>
    <p:sldId id="264" r:id="rId10"/>
    <p:sldId id="266" r:id="rId11"/>
    <p:sldId id="269" r:id="rId12"/>
    <p:sldId id="270" r:id="rId13"/>
    <p:sldId id="26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0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FCCA78A-D644-4EDB-8887-77EE17FEDE80}" type="datetimeFigureOut">
              <a:rPr lang="en-US" smtClean="0"/>
              <a:t>8/26/2020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5201AEF-A060-461A-9DEF-1BAE6FB423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8339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CA78A-D644-4EDB-8887-77EE17FEDE80}" type="datetimeFigureOut">
              <a:rPr lang="en-US" smtClean="0"/>
              <a:t>8/26/2020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01AEF-A060-461A-9DEF-1BAE6FB423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35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CA78A-D644-4EDB-8887-77EE17FEDE80}" type="datetimeFigureOut">
              <a:rPr lang="en-US" smtClean="0"/>
              <a:t>8/26/2020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01AEF-A060-461A-9DEF-1BAE6FB423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1110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CA78A-D644-4EDB-8887-77EE17FEDE80}" type="datetimeFigureOut">
              <a:rPr lang="en-US" smtClean="0"/>
              <a:t>8/26/2020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01AEF-A060-461A-9DEF-1BAE6FB4238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97205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CA78A-D644-4EDB-8887-77EE17FEDE80}" type="datetimeFigureOut">
              <a:rPr lang="en-US" smtClean="0"/>
              <a:t>8/26/2020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01AEF-A060-461A-9DEF-1BAE6FB423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9727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CA78A-D644-4EDB-8887-77EE17FEDE80}" type="datetimeFigureOut">
              <a:rPr lang="en-US" smtClean="0"/>
              <a:t>8/26/2020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01AEF-A060-461A-9DEF-1BAE6FB4238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85777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CA78A-D644-4EDB-8887-77EE17FEDE80}" type="datetimeFigureOut">
              <a:rPr lang="en-US" smtClean="0"/>
              <a:t>8/26/2020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01AEF-A060-461A-9DEF-1BAE6FB423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86462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CA78A-D644-4EDB-8887-77EE17FEDE80}" type="datetimeFigureOut">
              <a:rPr lang="en-US" smtClean="0"/>
              <a:t>8/26/2020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01AEF-A060-461A-9DEF-1BAE6FB423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23004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CA78A-D644-4EDB-8887-77EE17FEDE80}" type="datetimeFigureOut">
              <a:rPr lang="en-US" smtClean="0"/>
              <a:t>8/26/2020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01AEF-A060-461A-9DEF-1BAE6FB423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1238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CA78A-D644-4EDB-8887-77EE17FEDE80}" type="datetimeFigureOut">
              <a:rPr lang="en-US" smtClean="0"/>
              <a:t>8/26/2020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01AEF-A060-461A-9DEF-1BAE6FB423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899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CA78A-D644-4EDB-8887-77EE17FEDE80}" type="datetimeFigureOut">
              <a:rPr lang="en-US" smtClean="0"/>
              <a:t>8/26/2020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01AEF-A060-461A-9DEF-1BAE6FB423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9673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CA78A-D644-4EDB-8887-77EE17FEDE80}" type="datetimeFigureOut">
              <a:rPr lang="en-US" smtClean="0"/>
              <a:t>8/26/2020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01AEF-A060-461A-9DEF-1BAE6FB423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842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CA78A-D644-4EDB-8887-77EE17FEDE80}" type="datetimeFigureOut">
              <a:rPr lang="en-US" smtClean="0"/>
              <a:t>8/26/2020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01AEF-A060-461A-9DEF-1BAE6FB423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1272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CA78A-D644-4EDB-8887-77EE17FEDE80}" type="datetimeFigureOut">
              <a:rPr lang="en-US" smtClean="0"/>
              <a:t>8/26/2020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01AEF-A060-461A-9DEF-1BAE6FB423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7493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CA78A-D644-4EDB-8887-77EE17FEDE80}" type="datetimeFigureOut">
              <a:rPr lang="en-US" smtClean="0"/>
              <a:t>8/26/2020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01AEF-A060-461A-9DEF-1BAE6FB423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733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CA78A-D644-4EDB-8887-77EE17FEDE80}" type="datetimeFigureOut">
              <a:rPr lang="en-US" smtClean="0"/>
              <a:t>8/26/2020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01AEF-A060-461A-9DEF-1BAE6FB423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934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CA78A-D644-4EDB-8887-77EE17FEDE80}" type="datetimeFigureOut">
              <a:rPr lang="en-US" smtClean="0"/>
              <a:t>8/26/2020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01AEF-A060-461A-9DEF-1BAE6FB423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793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FCCA78A-D644-4EDB-8887-77EE17FEDE80}" type="datetimeFigureOut">
              <a:rPr lang="en-US" smtClean="0"/>
              <a:t>8/26/2020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5201AEF-A060-461A-9DEF-1BAE6FB423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283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LARC WEBINAR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b="1" dirty="0"/>
              <a:t>How easy is it to do a QI project?</a:t>
            </a:r>
          </a:p>
          <a:p>
            <a:endParaRPr lang="en-US" sz="2400" b="1" dirty="0"/>
          </a:p>
          <a:p>
            <a:pPr algn="r"/>
            <a:r>
              <a:rPr lang="en-US" sz="1900" b="1" i="1" dirty="0"/>
              <a:t>Nicholas Makombe</a:t>
            </a:r>
            <a:endParaRPr lang="en-US" sz="1900" b="1" dirty="0"/>
          </a:p>
        </p:txBody>
      </p:sp>
    </p:spTree>
    <p:extLst>
      <p:ext uri="{BB962C8B-B14F-4D97-AF65-F5344CB8AC3E}">
        <p14:creationId xmlns:p14="http://schemas.microsoft.com/office/powerpoint/2010/main" val="3446775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829083"/>
          </a:xfrm>
        </p:spPr>
        <p:txBody>
          <a:bodyPr/>
          <a:lstStyle/>
          <a:p>
            <a:r>
              <a:rPr lang="en-US" dirty="0"/>
              <a:t>PDSA CYCLE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811215"/>
            <a:ext cx="9601196" cy="406465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765183" y="1811215"/>
            <a:ext cx="5978769" cy="437856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5789737" y="1736450"/>
            <a:ext cx="0" cy="437856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4" idx="2"/>
          </p:cNvCxnSpPr>
          <p:nvPr/>
        </p:nvCxnSpPr>
        <p:spPr>
          <a:xfrm>
            <a:off x="2765183" y="4000500"/>
            <a:ext cx="5978769" cy="1758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ight Arrow 8"/>
          <p:cNvSpPr/>
          <p:nvPr/>
        </p:nvSpPr>
        <p:spPr>
          <a:xfrm>
            <a:off x="5449032" y="1625666"/>
            <a:ext cx="747346" cy="38425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Down Arrow 9"/>
          <p:cNvSpPr/>
          <p:nvPr/>
        </p:nvSpPr>
        <p:spPr>
          <a:xfrm>
            <a:off x="8563709" y="3569677"/>
            <a:ext cx="395654" cy="65063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 rot="16372467">
            <a:off x="2482656" y="3781963"/>
            <a:ext cx="641411" cy="32271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ight Arrow 15"/>
          <p:cNvSpPr/>
          <p:nvPr/>
        </p:nvSpPr>
        <p:spPr>
          <a:xfrm rot="10800000">
            <a:off x="5374297" y="6063804"/>
            <a:ext cx="822081" cy="35605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5868865" y="2382715"/>
            <a:ext cx="1929912" cy="155623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PLAN</a:t>
            </a:r>
          </a:p>
          <a:p>
            <a:pPr algn="ctr"/>
            <a:r>
              <a:rPr lang="en-US" sz="1400" dirty="0"/>
              <a:t>Japhet to use team viewer to assist the participants to register for the IHI courses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637092" y="2440744"/>
            <a:ext cx="2152643" cy="145424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ACT</a:t>
            </a:r>
          </a:p>
          <a:p>
            <a:pPr algn="ctr"/>
            <a:r>
              <a:rPr lang="en-US" sz="1400" dirty="0"/>
              <a:t>Abandon using team viewer. Japhet to open accounts for the rest of the participants remotely and send the</a:t>
            </a:r>
            <a:r>
              <a:rPr lang="en-US" dirty="0"/>
              <a:t> </a:t>
            </a:r>
            <a:r>
              <a:rPr lang="en-US" sz="1400" dirty="0"/>
              <a:t>details for them to use on their smart phones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323492" y="4280568"/>
            <a:ext cx="2466244" cy="124100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STUDY</a:t>
            </a:r>
          </a:p>
          <a:p>
            <a:pPr algn="ctr"/>
            <a:r>
              <a:rPr lang="en-US" sz="1400" dirty="0"/>
              <a:t>Only the</a:t>
            </a:r>
          </a:p>
          <a:p>
            <a:pPr algn="ctr"/>
            <a:r>
              <a:rPr lang="en-US" sz="1400" dirty="0"/>
              <a:t> DEC at Epworth had access to a computer with team viewer the other participants had smart phones. Only 1 participant had an account opened.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915031" y="4079630"/>
            <a:ext cx="1883746" cy="146831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DO</a:t>
            </a:r>
          </a:p>
          <a:p>
            <a:pPr algn="ctr"/>
            <a:r>
              <a:rPr lang="en-US" sz="1400" dirty="0"/>
              <a:t>Japhet called the DEC for Epworth and asked him to </a:t>
            </a:r>
            <a:r>
              <a:rPr lang="en-US" sz="1200" dirty="0"/>
              <a:t>download team viewer on his computer and assisted him to open an account on the IHI website and register for the courses</a:t>
            </a:r>
          </a:p>
        </p:txBody>
      </p:sp>
    </p:spTree>
    <p:extLst>
      <p:ext uri="{BB962C8B-B14F-4D97-AF65-F5344CB8AC3E}">
        <p14:creationId xmlns:p14="http://schemas.microsoft.com/office/powerpoint/2010/main" val="15182448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829083"/>
          </a:xfrm>
        </p:spPr>
        <p:txBody>
          <a:bodyPr/>
          <a:lstStyle/>
          <a:p>
            <a:r>
              <a:rPr lang="en-US" dirty="0"/>
              <a:t>PDSA CYCLE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811215"/>
            <a:ext cx="9601196" cy="406465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765183" y="1811215"/>
            <a:ext cx="5978769" cy="437856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5789737" y="1736450"/>
            <a:ext cx="0" cy="437856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4" idx="2"/>
          </p:cNvCxnSpPr>
          <p:nvPr/>
        </p:nvCxnSpPr>
        <p:spPr>
          <a:xfrm>
            <a:off x="2765183" y="4000500"/>
            <a:ext cx="5978769" cy="1758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ight Arrow 8"/>
          <p:cNvSpPr/>
          <p:nvPr/>
        </p:nvSpPr>
        <p:spPr>
          <a:xfrm>
            <a:off x="5449032" y="1625666"/>
            <a:ext cx="747346" cy="38425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Down Arrow 9"/>
          <p:cNvSpPr/>
          <p:nvPr/>
        </p:nvSpPr>
        <p:spPr>
          <a:xfrm>
            <a:off x="8563709" y="3569677"/>
            <a:ext cx="395654" cy="65063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 rot="16372467">
            <a:off x="2482656" y="3781963"/>
            <a:ext cx="641411" cy="32271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ight Arrow 15"/>
          <p:cNvSpPr/>
          <p:nvPr/>
        </p:nvSpPr>
        <p:spPr>
          <a:xfrm rot="10800000">
            <a:off x="5374297" y="6063804"/>
            <a:ext cx="822081" cy="35605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5868865" y="2382715"/>
            <a:ext cx="1929912" cy="155623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PLAN</a:t>
            </a:r>
          </a:p>
          <a:p>
            <a:pPr algn="ctr"/>
            <a:r>
              <a:rPr lang="en-US" sz="1600" dirty="0"/>
              <a:t>Japhet to open email accounts for the remaining 6 participants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745529" y="2382715"/>
            <a:ext cx="1907925" cy="151227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ACT</a:t>
            </a:r>
          </a:p>
          <a:p>
            <a:pPr algn="ctr"/>
            <a:r>
              <a:rPr lang="en-US" sz="1600" dirty="0"/>
              <a:t>Implement the strategy for any other participants having log in challenges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637092" y="4092849"/>
            <a:ext cx="1937234" cy="14287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STUDY</a:t>
            </a:r>
          </a:p>
          <a:p>
            <a:pPr algn="ctr"/>
            <a:r>
              <a:rPr lang="en-US" sz="1600" dirty="0"/>
              <a:t>All the participants are now registered for the IHI courses after Japhet’s intervention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915031" y="4079630"/>
            <a:ext cx="1883746" cy="146831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DO</a:t>
            </a:r>
          </a:p>
          <a:p>
            <a:pPr algn="ctr"/>
            <a:r>
              <a:rPr lang="en-US" sz="1600" dirty="0"/>
              <a:t>Japhet opened the email accounts for the remaining 6 participants and registered them for the IHI courses</a:t>
            </a:r>
          </a:p>
        </p:txBody>
      </p:sp>
    </p:spTree>
    <p:extLst>
      <p:ext uri="{BB962C8B-B14F-4D97-AF65-F5344CB8AC3E}">
        <p14:creationId xmlns:p14="http://schemas.microsoft.com/office/powerpoint/2010/main" val="2034150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/>
          <a:lstStyle/>
          <a:p>
            <a:r>
              <a:rPr lang="en-US" dirty="0"/>
              <a:t>Q&amp;A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fontAlgn="base"/>
            <a:r>
              <a:rPr lang="en-US" dirty="0"/>
              <a:t>1) Did this take you a lot of time?</a:t>
            </a:r>
          </a:p>
          <a:p>
            <a:pPr lvl="1" fontAlgn="base"/>
            <a:r>
              <a:rPr lang="en-US" dirty="0"/>
              <a:t>It doesn’t take a lot of time to get the information as per phone from the participants of the project. There is need for airtime to call the participants for clarification of issues</a:t>
            </a:r>
          </a:p>
          <a:p>
            <a:pPr fontAlgn="base"/>
            <a:r>
              <a:rPr lang="en-US" dirty="0"/>
              <a:t>2) How does QI “save you time”?</a:t>
            </a:r>
          </a:p>
          <a:p>
            <a:pPr lvl="1" fontAlgn="base"/>
            <a:r>
              <a:rPr lang="en-US" dirty="0"/>
              <a:t>By making sure that you use strategies that work and abandon the ones that do not work</a:t>
            </a:r>
          </a:p>
          <a:p>
            <a:pPr fontAlgn="base"/>
            <a:r>
              <a:rPr lang="en-US" dirty="0"/>
              <a:t>3) How important is data in QI?</a:t>
            </a:r>
          </a:p>
          <a:p>
            <a:pPr lvl="1" fontAlgn="base"/>
            <a:r>
              <a:rPr lang="en-US" dirty="0"/>
              <a:t>Shows where there is an improvement in a project and whether the change ideas are working or not.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7634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4372383"/>
          </a:xfrm>
        </p:spPr>
        <p:txBody>
          <a:bodyPr>
            <a:noAutofit/>
          </a:bodyPr>
          <a:lstStyle/>
          <a:p>
            <a:r>
              <a:rPr lang="en-US" sz="8800" b="1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762917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Epworth and Overspill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b="1" i="1" dirty="0"/>
              <a:t>IHI COURSES</a:t>
            </a:r>
          </a:p>
        </p:txBody>
      </p:sp>
    </p:spTree>
    <p:extLst>
      <p:ext uri="{BB962C8B-B14F-4D97-AF65-F5344CB8AC3E}">
        <p14:creationId xmlns:p14="http://schemas.microsoft.com/office/powerpoint/2010/main" val="2473607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Brief description of the HCW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Total of 9 participants were supposed to take IHI courses</a:t>
            </a:r>
          </a:p>
          <a:p>
            <a:r>
              <a:rPr lang="en-US" sz="3200" dirty="0"/>
              <a:t>4 were from Overspill,5 were from Epworth</a:t>
            </a:r>
          </a:p>
          <a:p>
            <a:r>
              <a:rPr lang="en-US" sz="3200" dirty="0"/>
              <a:t>2 managed to register and complete one course</a:t>
            </a:r>
          </a:p>
          <a:p>
            <a:r>
              <a:rPr lang="en-US" sz="3200" dirty="0"/>
              <a:t>All HCW were using personal gadgets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83046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Two out of nine health care workers have started the mandatory 7 IHI courses 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508243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AIM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To have all 9 health care workers register  and at least complete 1 out of the the  7 mandatory IHI courses by the 7</a:t>
            </a:r>
            <a:r>
              <a:rPr lang="en-US" sz="3200" baseline="30000" dirty="0"/>
              <a:t>th</a:t>
            </a:r>
            <a:r>
              <a:rPr lang="en-US" sz="3200" dirty="0"/>
              <a:t> of August 2020</a:t>
            </a:r>
          </a:p>
        </p:txBody>
      </p:sp>
    </p:spTree>
    <p:extLst>
      <p:ext uri="{BB962C8B-B14F-4D97-AF65-F5344CB8AC3E}">
        <p14:creationId xmlns:p14="http://schemas.microsoft.com/office/powerpoint/2010/main" val="319366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METRIC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Number of health care workers at Epworth and Overspill who registered  and started  the IHI courses by 07 August 2020</a:t>
            </a:r>
          </a:p>
        </p:txBody>
      </p:sp>
    </p:spTree>
    <p:extLst>
      <p:ext uri="{BB962C8B-B14F-4D97-AF65-F5344CB8AC3E}">
        <p14:creationId xmlns:p14="http://schemas.microsoft.com/office/powerpoint/2010/main" val="3354227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MEASURE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lowchart: Alternate Process 3"/>
          <p:cNvSpPr/>
          <p:nvPr/>
        </p:nvSpPr>
        <p:spPr>
          <a:xfrm>
            <a:off x="1573823" y="2655276"/>
            <a:ext cx="3569677" cy="659423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Baseline Measure </a:t>
            </a:r>
          </a:p>
        </p:txBody>
      </p:sp>
      <p:sp>
        <p:nvSpPr>
          <p:cNvPr id="5" name="Flowchart: Alternate Process 4"/>
          <p:cNvSpPr/>
          <p:nvPr/>
        </p:nvSpPr>
        <p:spPr>
          <a:xfrm>
            <a:off x="1573822" y="3585632"/>
            <a:ext cx="3525715" cy="729761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Data source </a:t>
            </a:r>
          </a:p>
        </p:txBody>
      </p:sp>
      <p:sp>
        <p:nvSpPr>
          <p:cNvPr id="6" name="Flowchart: Alternate Process 5"/>
          <p:cNvSpPr/>
          <p:nvPr/>
        </p:nvSpPr>
        <p:spPr>
          <a:xfrm>
            <a:off x="1573822" y="4853354"/>
            <a:ext cx="3481753" cy="720969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Sample size</a:t>
            </a:r>
          </a:p>
        </p:txBody>
      </p:sp>
      <p:sp>
        <p:nvSpPr>
          <p:cNvPr id="7" name="Flowchart: Alternate Process 6"/>
          <p:cNvSpPr/>
          <p:nvPr/>
        </p:nvSpPr>
        <p:spPr>
          <a:xfrm>
            <a:off x="5899638" y="2556932"/>
            <a:ext cx="4721470" cy="906259"/>
          </a:xfrm>
          <a:prstGeom prst="flowChartAlternateProcess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</a:rPr>
              <a:t>Number of health care workers who have started the IHI course</a:t>
            </a:r>
          </a:p>
        </p:txBody>
      </p:sp>
      <p:sp>
        <p:nvSpPr>
          <p:cNvPr id="8" name="Right Arrow 7"/>
          <p:cNvSpPr/>
          <p:nvPr/>
        </p:nvSpPr>
        <p:spPr>
          <a:xfrm>
            <a:off x="5143500" y="2892669"/>
            <a:ext cx="747346" cy="29014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lowchart: Alternate Process 10"/>
          <p:cNvSpPr/>
          <p:nvPr/>
        </p:nvSpPr>
        <p:spPr>
          <a:xfrm>
            <a:off x="5899638" y="3719146"/>
            <a:ext cx="4721470" cy="677008"/>
          </a:xfrm>
          <a:prstGeom prst="flowChartAlternateProcess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IHI Database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5099537" y="3956538"/>
            <a:ext cx="800101" cy="26377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lowchart: Alternate Process 12"/>
          <p:cNvSpPr/>
          <p:nvPr/>
        </p:nvSpPr>
        <p:spPr>
          <a:xfrm>
            <a:off x="5890846" y="4862147"/>
            <a:ext cx="4730262" cy="757767"/>
          </a:xfrm>
          <a:prstGeom prst="flowChartAlternateProcess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9 health care workers (Epworth and Overspill)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5055575" y="5169877"/>
            <a:ext cx="835271" cy="23739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498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FISHBONE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209193" y="4299440"/>
            <a:ext cx="5477607" cy="17583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 flipV="1">
            <a:off x="6963508" y="3279531"/>
            <a:ext cx="993530" cy="1019909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198327" y="3279531"/>
            <a:ext cx="888023" cy="108145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712677" y="4360986"/>
            <a:ext cx="870438" cy="914399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6365631" y="4360986"/>
            <a:ext cx="773723" cy="975946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Flowchart: Alternate Process 19"/>
          <p:cNvSpPr/>
          <p:nvPr/>
        </p:nvSpPr>
        <p:spPr>
          <a:xfrm>
            <a:off x="8686800" y="3385040"/>
            <a:ext cx="2071318" cy="1455128"/>
          </a:xfrm>
          <a:prstGeom prst="flowChartAlternateProcess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78 % of HCW not yet  </a:t>
            </a:r>
            <a:r>
              <a:rPr lang="en-US"/>
              <a:t>started the mandatory </a:t>
            </a:r>
            <a:r>
              <a:rPr lang="en-US" dirty="0"/>
              <a:t>7 IHI courses 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3209193" y="2945423"/>
            <a:ext cx="1938703" cy="33410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PEOPLE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148755" y="2969195"/>
            <a:ext cx="2080845" cy="33671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ENVIRONMENT</a:t>
            </a:r>
          </a:p>
        </p:txBody>
      </p:sp>
      <p:sp>
        <p:nvSpPr>
          <p:cNvPr id="23" name="Flowchart: Alternate Process 22"/>
          <p:cNvSpPr/>
          <p:nvPr/>
        </p:nvSpPr>
        <p:spPr>
          <a:xfrm>
            <a:off x="3552092" y="5275385"/>
            <a:ext cx="2031023" cy="332480"/>
          </a:xfrm>
          <a:prstGeom prst="flowChartAlternate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PROCESS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5794131" y="5332211"/>
            <a:ext cx="2435469" cy="47950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Materials/Equipment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6963508" y="4659923"/>
            <a:ext cx="501161" cy="703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198577" y="4791808"/>
            <a:ext cx="571500" cy="5275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Flowchart: Alternate Process 28"/>
          <p:cNvSpPr/>
          <p:nvPr/>
        </p:nvSpPr>
        <p:spPr>
          <a:xfrm>
            <a:off x="7464668" y="4659922"/>
            <a:ext cx="1222131" cy="322713"/>
          </a:xfrm>
          <a:prstGeom prst="flowChartAlternate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No laptops</a:t>
            </a:r>
          </a:p>
        </p:txBody>
      </p:sp>
      <p:sp>
        <p:nvSpPr>
          <p:cNvPr id="30" name="Flowchart: Alternate Process 29"/>
          <p:cNvSpPr/>
          <p:nvPr/>
        </p:nvSpPr>
        <p:spPr>
          <a:xfrm>
            <a:off x="5284177" y="4730262"/>
            <a:ext cx="1081453" cy="318154"/>
          </a:xfrm>
          <a:prstGeom prst="flowChartAlternate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No data</a:t>
            </a:r>
          </a:p>
        </p:txBody>
      </p:sp>
      <p:cxnSp>
        <p:nvCxnSpPr>
          <p:cNvPr id="32" name="Straight Connector 31"/>
          <p:cNvCxnSpPr/>
          <p:nvPr/>
        </p:nvCxnSpPr>
        <p:spPr>
          <a:xfrm flipH="1" flipV="1">
            <a:off x="4387362" y="4659923"/>
            <a:ext cx="729761" cy="1318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Flowchart: Alternate Process 32"/>
          <p:cNvSpPr/>
          <p:nvPr/>
        </p:nvSpPr>
        <p:spPr>
          <a:xfrm>
            <a:off x="2839917" y="4530643"/>
            <a:ext cx="1679330" cy="658450"/>
          </a:xfrm>
          <a:prstGeom prst="flowChartAlternate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Failure to register on IHI</a:t>
            </a:r>
          </a:p>
        </p:txBody>
      </p:sp>
      <p:cxnSp>
        <p:nvCxnSpPr>
          <p:cNvPr id="35" name="Straight Connector 34"/>
          <p:cNvCxnSpPr/>
          <p:nvPr/>
        </p:nvCxnSpPr>
        <p:spPr>
          <a:xfrm flipH="1" flipV="1">
            <a:off x="3803773" y="3576841"/>
            <a:ext cx="715473" cy="3940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Flowchart: Alternate Process 35"/>
          <p:cNvSpPr/>
          <p:nvPr/>
        </p:nvSpPr>
        <p:spPr>
          <a:xfrm>
            <a:off x="2162909" y="3385038"/>
            <a:ext cx="1679330" cy="808891"/>
          </a:xfrm>
          <a:prstGeom prst="flowChartAlternate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Lack of information on how to register.</a:t>
            </a:r>
          </a:p>
        </p:txBody>
      </p:sp>
      <p:cxnSp>
        <p:nvCxnSpPr>
          <p:cNvPr id="38" name="Straight Connector 37"/>
          <p:cNvCxnSpPr/>
          <p:nvPr/>
        </p:nvCxnSpPr>
        <p:spPr>
          <a:xfrm flipH="1">
            <a:off x="6396404" y="3576841"/>
            <a:ext cx="87483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Flowchart: Alternate Process 38"/>
          <p:cNvSpPr/>
          <p:nvPr/>
        </p:nvSpPr>
        <p:spPr>
          <a:xfrm>
            <a:off x="5002823" y="3505606"/>
            <a:ext cx="1472712" cy="522900"/>
          </a:xfrm>
          <a:prstGeom prst="flowChartAlternate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Poor internet connection</a:t>
            </a:r>
          </a:p>
        </p:txBody>
      </p:sp>
    </p:spTree>
    <p:extLst>
      <p:ext uri="{BB962C8B-B14F-4D97-AF65-F5344CB8AC3E}">
        <p14:creationId xmlns:p14="http://schemas.microsoft.com/office/powerpoint/2010/main" val="4074067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INTERVENTION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Japhet and Fortunate to assist with registration of the health care worker emails on the IHI website virtually.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406775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227</TotalTime>
  <Words>484</Words>
  <Application>Microsoft Office PowerPoint</Application>
  <PresentationFormat>Widescreen</PresentationFormat>
  <Paragraphs>64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Garamond</vt:lpstr>
      <vt:lpstr>Organic</vt:lpstr>
      <vt:lpstr>LARC WEBINAR</vt:lpstr>
      <vt:lpstr>Epworth and Overspill</vt:lpstr>
      <vt:lpstr>Brief description of the HCW</vt:lpstr>
      <vt:lpstr>GAP</vt:lpstr>
      <vt:lpstr>AIM</vt:lpstr>
      <vt:lpstr>METRIC</vt:lpstr>
      <vt:lpstr>MEASURE </vt:lpstr>
      <vt:lpstr>FISHBONE ANALYSIS</vt:lpstr>
      <vt:lpstr>INTERVENTION</vt:lpstr>
      <vt:lpstr>PDSA CYCLE 1</vt:lpstr>
      <vt:lpstr>PDSA CYCLE 2</vt:lpstr>
      <vt:lpstr>Q&amp;A</vt:lpstr>
      <vt:lpstr>Thank you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LARC WEBINAR</dc:title>
  <dc:creator>Romana Katekwe</dc:creator>
  <cp:lastModifiedBy>Yao, Katy (CDC/DDPHSIS/CGH/DGHT)</cp:lastModifiedBy>
  <cp:revision>26</cp:revision>
  <dcterms:created xsi:type="dcterms:W3CDTF">2020-08-04T14:27:43Z</dcterms:created>
  <dcterms:modified xsi:type="dcterms:W3CDTF">2020-08-26T19:29:15Z</dcterms:modified>
</cp:coreProperties>
</file>